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sldIdLst>
    <p:sldId id="292" r:id="rId5"/>
    <p:sldId id="256" r:id="rId6"/>
    <p:sldId id="262" r:id="rId7"/>
    <p:sldId id="265" r:id="rId8"/>
    <p:sldId id="258" r:id="rId9"/>
    <p:sldId id="293" r:id="rId10"/>
    <p:sldId id="257" r:id="rId11"/>
    <p:sldId id="266" r:id="rId12"/>
    <p:sldId id="263" r:id="rId13"/>
    <p:sldId id="278" r:id="rId14"/>
    <p:sldId id="300" r:id="rId15"/>
    <p:sldId id="301" r:id="rId16"/>
    <p:sldId id="302" r:id="rId17"/>
    <p:sldId id="303" r:id="rId18"/>
    <p:sldId id="279" r:id="rId19"/>
    <p:sldId id="271" r:id="rId20"/>
    <p:sldId id="274" r:id="rId21"/>
    <p:sldId id="276" r:id="rId22"/>
    <p:sldId id="277" r:id="rId23"/>
    <p:sldId id="282" r:id="rId24"/>
    <p:sldId id="269" r:id="rId25"/>
    <p:sldId id="299" r:id="rId26"/>
    <p:sldId id="283" r:id="rId27"/>
    <p:sldId id="298" r:id="rId28"/>
    <p:sldId id="290" r:id="rId29"/>
    <p:sldId id="284" r:id="rId30"/>
    <p:sldId id="285" r:id="rId31"/>
    <p:sldId id="291" r:id="rId32"/>
    <p:sldId id="259" r:id="rId33"/>
    <p:sldId id="286" r:id="rId34"/>
    <p:sldId id="287" r:id="rId35"/>
    <p:sldId id="288" r:id="rId36"/>
    <p:sldId id="275" r:id="rId37"/>
    <p:sldId id="289" r:id="rId38"/>
    <p:sldId id="280" r:id="rId39"/>
    <p:sldId id="261" r:id="rId40"/>
    <p:sldId id="294" r:id="rId41"/>
    <p:sldId id="306" r:id="rId42"/>
    <p:sldId id="295" r:id="rId43"/>
    <p:sldId id="296" r:id="rId44"/>
    <p:sldId id="305" r:id="rId45"/>
    <p:sldId id="281" r:id="rId46"/>
    <p:sldId id="260" r:id="rId47"/>
    <p:sldId id="267" r:id="rId48"/>
    <p:sldId id="264" r:id="rId49"/>
    <p:sldId id="268" r:id="rId50"/>
    <p:sldId id="304" r:id="rId51"/>
  </p:sldIdLst>
  <p:sldSz cx="12192000" cy="6858000"/>
  <p:notesSz cx="6858000" cy="9144000"/>
  <p:custDataLst>
    <p:tags r:id="rId5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A427CE-32D9-46DF-B0E0-8AE2ED14656D}" v="311" dt="2020-01-21T23:06:53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395" autoAdjust="0"/>
  </p:normalViewPr>
  <p:slideViewPr>
    <p:cSldViewPr snapToGrid="0" snapToObjects="1">
      <p:cViewPr varScale="1">
        <p:scale>
          <a:sx n="86" d="100"/>
          <a:sy n="86" d="100"/>
        </p:scale>
        <p:origin x="35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Lugbauer" userId="S::admin@transformers975.onmicrosoft.com::817526b2-5038-49e3-a928-266b92cc2b84" providerId="AD" clId="Web-{AEA427CE-32D9-46DF-B0E0-8AE2ED14656D}"/>
    <pc:docChg chg="addSld modSld">
      <pc:chgData name="Moritz Lugbauer" userId="S::admin@transformers975.onmicrosoft.com::817526b2-5038-49e3-a928-266b92cc2b84" providerId="AD" clId="Web-{AEA427CE-32D9-46DF-B0E0-8AE2ED14656D}" dt="2020-01-21T23:06:53.893" v="300" actId="1076"/>
      <pc:docMkLst>
        <pc:docMk/>
      </pc:docMkLst>
      <pc:sldChg chg="addSp delSp modSp">
        <pc:chgData name="Moritz Lugbauer" userId="S::admin@transformers975.onmicrosoft.com::817526b2-5038-49e3-a928-266b92cc2b84" providerId="AD" clId="Web-{AEA427CE-32D9-46DF-B0E0-8AE2ED14656D}" dt="2020-01-21T23:06:53.893" v="300" actId="1076"/>
        <pc:sldMkLst>
          <pc:docMk/>
          <pc:sldMk cId="3370838784" sldId="283"/>
        </pc:sldMkLst>
        <pc:spChg chg="add mod">
          <ac:chgData name="Moritz Lugbauer" userId="S::admin@transformers975.onmicrosoft.com::817526b2-5038-49e3-a928-266b92cc2b84" providerId="AD" clId="Web-{AEA427CE-32D9-46DF-B0E0-8AE2ED14656D}" dt="2020-01-21T22:45:54.898" v="28" actId="20577"/>
          <ac:spMkLst>
            <pc:docMk/>
            <pc:sldMk cId="3370838784" sldId="283"/>
            <ac:spMk id="6" creationId="{D76C7AEE-E95A-4A8B-8E6B-75E81AD9F930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2:46:17.745" v="34" actId="14100"/>
          <ac:spMkLst>
            <pc:docMk/>
            <pc:sldMk cId="3370838784" sldId="283"/>
            <ac:spMk id="7" creationId="{2659FED7-707A-4090-86D2-69857A609C57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2:56:15.473" v="198" actId="1076"/>
          <ac:spMkLst>
            <pc:docMk/>
            <pc:sldMk cId="3370838784" sldId="283"/>
            <ac:spMk id="12" creationId="{DD5E1C2E-576D-4106-8F47-07939212651F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3:06:49.596" v="299" actId="1076"/>
          <ac:spMkLst>
            <pc:docMk/>
            <pc:sldMk cId="3370838784" sldId="283"/>
            <ac:spMk id="13" creationId="{3D706EA6-77A7-41A2-99E0-01D17954FA63}"/>
          </ac:spMkLst>
        </pc:spChg>
        <pc:picChg chg="add mod">
          <ac:chgData name="Moritz Lugbauer" userId="S::admin@transformers975.onmicrosoft.com::817526b2-5038-49e3-a928-266b92cc2b84" providerId="AD" clId="Web-{AEA427CE-32D9-46DF-B0E0-8AE2ED14656D}" dt="2020-01-21T22:44:30.477" v="18" actId="1076"/>
          <ac:picMkLst>
            <pc:docMk/>
            <pc:sldMk cId="3370838784" sldId="283"/>
            <ac:picMk id="3" creationId="{872A7B79-2BD5-48B1-A662-E94AFA4AD3BF}"/>
          </ac:picMkLst>
        </pc:picChg>
        <pc:picChg chg="del mod">
          <ac:chgData name="Moritz Lugbauer" userId="S::admin@transformers975.onmicrosoft.com::817526b2-5038-49e3-a928-266b92cc2b84" providerId="AD" clId="Web-{AEA427CE-32D9-46DF-B0E0-8AE2ED14656D}" dt="2020-01-21T22:42:01.961" v="6"/>
          <ac:picMkLst>
            <pc:docMk/>
            <pc:sldMk cId="3370838784" sldId="283"/>
            <ac:picMk id="4" creationId="{54FCDF42-F023-4E09-BBDC-F01668E8DAEE}"/>
          </ac:picMkLst>
        </pc:picChg>
        <pc:picChg chg="add mod">
          <ac:chgData name="Moritz Lugbauer" userId="S::admin@transformers975.onmicrosoft.com::817526b2-5038-49e3-a928-266b92cc2b84" providerId="AD" clId="Web-{AEA427CE-32D9-46DF-B0E0-8AE2ED14656D}" dt="2020-01-21T22:56:15.458" v="197" actId="1076"/>
          <ac:picMkLst>
            <pc:docMk/>
            <pc:sldMk cId="3370838784" sldId="283"/>
            <ac:picMk id="8" creationId="{ED5E378F-A9F9-45C4-A1A2-4C48C671A2C0}"/>
          </ac:picMkLst>
        </pc:picChg>
        <pc:picChg chg="add mod">
          <ac:chgData name="Moritz Lugbauer" userId="S::admin@transformers975.onmicrosoft.com::817526b2-5038-49e3-a928-266b92cc2b84" providerId="AD" clId="Web-{AEA427CE-32D9-46DF-B0E0-8AE2ED14656D}" dt="2020-01-21T23:06:53.893" v="300" actId="1076"/>
          <ac:picMkLst>
            <pc:docMk/>
            <pc:sldMk cId="3370838784" sldId="283"/>
            <ac:picMk id="10" creationId="{71A853EA-4E9D-48A3-882F-A724E17481DC}"/>
          </ac:picMkLst>
        </pc:picChg>
        <pc:cxnChg chg="add mod">
          <ac:chgData name="Moritz Lugbauer" userId="S::admin@transformers975.onmicrosoft.com::817526b2-5038-49e3-a928-266b92cc2b84" providerId="AD" clId="Web-{AEA427CE-32D9-46DF-B0E0-8AE2ED14656D}" dt="2020-01-21T22:56:01.536" v="196" actId="14100"/>
          <ac:cxnSpMkLst>
            <pc:docMk/>
            <pc:sldMk cId="3370838784" sldId="283"/>
            <ac:cxnSpMk id="14" creationId="{83C745F7-E3EE-46D0-8D12-FEF511BC991B}"/>
          </ac:cxnSpMkLst>
        </pc:cxnChg>
        <pc:cxnChg chg="add mod">
          <ac:chgData name="Moritz Lugbauer" userId="S::admin@transformers975.onmicrosoft.com::817526b2-5038-49e3-a928-266b92cc2b84" providerId="AD" clId="Web-{AEA427CE-32D9-46DF-B0E0-8AE2ED14656D}" dt="2020-01-21T22:56:36.036" v="202" actId="1076"/>
          <ac:cxnSpMkLst>
            <pc:docMk/>
            <pc:sldMk cId="3370838784" sldId="283"/>
            <ac:cxnSpMk id="15" creationId="{DC750764-CE54-4444-BF2D-7155B52BF76D}"/>
          </ac:cxnSpMkLst>
        </pc:cxnChg>
      </pc:sldChg>
      <pc:sldChg chg="addSp delSp modSp new">
        <pc:chgData name="Moritz Lugbauer" userId="S::admin@transformers975.onmicrosoft.com::817526b2-5038-49e3-a928-266b92cc2b84" providerId="AD" clId="Web-{AEA427CE-32D9-46DF-B0E0-8AE2ED14656D}" dt="2020-01-21T23:06:28.096" v="297" actId="1076"/>
        <pc:sldMkLst>
          <pc:docMk/>
          <pc:sldMk cId="1272643457" sldId="298"/>
        </pc:sldMkLst>
        <pc:spChg chg="mod">
          <ac:chgData name="Moritz Lugbauer" userId="S::admin@transformers975.onmicrosoft.com::817526b2-5038-49e3-a928-266b92cc2b84" providerId="AD" clId="Web-{AEA427CE-32D9-46DF-B0E0-8AE2ED14656D}" dt="2020-01-21T22:58:27.660" v="208" actId="20577"/>
          <ac:spMkLst>
            <pc:docMk/>
            <pc:sldMk cId="1272643457" sldId="298"/>
            <ac:spMk id="2" creationId="{56552FFD-ED27-44ED-A225-22F83FD658FE}"/>
          </ac:spMkLst>
        </pc:spChg>
        <pc:spChg chg="del">
          <ac:chgData name="Moritz Lugbauer" userId="S::admin@transformers975.onmicrosoft.com::817526b2-5038-49e3-a928-266b92cc2b84" providerId="AD" clId="Web-{AEA427CE-32D9-46DF-B0E0-8AE2ED14656D}" dt="2020-01-21T22:59:40.628" v="243"/>
          <ac:spMkLst>
            <pc:docMk/>
            <pc:sldMk cId="1272643457" sldId="298"/>
            <ac:spMk id="3" creationId="{BE16376C-026A-4185-8800-DE24EC854937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3:03:43.364" v="288" actId="14100"/>
          <ac:spMkLst>
            <pc:docMk/>
            <pc:sldMk cId="1272643457" sldId="298"/>
            <ac:spMk id="9" creationId="{55B0D6CA-7C9F-42AE-AE7E-16F7DA7496E1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3:03:57.223" v="291" actId="14100"/>
          <ac:spMkLst>
            <pc:docMk/>
            <pc:sldMk cId="1272643457" sldId="298"/>
            <ac:spMk id="11" creationId="{DCB0CA78-F6B3-404A-BEE8-DCF96122DD91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3:04:14.614" v="295" actId="14100"/>
          <ac:spMkLst>
            <pc:docMk/>
            <pc:sldMk cId="1272643457" sldId="298"/>
            <ac:spMk id="12" creationId="{58EAB761-520F-491F-9EA0-53F5EFF47096}"/>
          </ac:spMkLst>
        </pc:spChg>
        <pc:picChg chg="add del mod">
          <ac:chgData name="Moritz Lugbauer" userId="S::admin@transformers975.onmicrosoft.com::817526b2-5038-49e3-a928-266b92cc2b84" providerId="AD" clId="Web-{AEA427CE-32D9-46DF-B0E0-8AE2ED14656D}" dt="2020-01-21T23:02:34.786" v="276"/>
          <ac:picMkLst>
            <pc:docMk/>
            <pc:sldMk cId="1272643457" sldId="298"/>
            <ac:picMk id="4" creationId="{47A93B9D-C270-48B3-85AD-D94BB8BFD801}"/>
          </ac:picMkLst>
        </pc:picChg>
        <pc:picChg chg="add mod">
          <ac:chgData name="Moritz Lugbauer" userId="S::admin@transformers975.onmicrosoft.com::817526b2-5038-49e3-a928-266b92cc2b84" providerId="AD" clId="Web-{AEA427CE-32D9-46DF-B0E0-8AE2ED14656D}" dt="2020-01-21T23:06:28.096" v="297" actId="1076"/>
          <ac:picMkLst>
            <pc:docMk/>
            <pc:sldMk cId="1272643457" sldId="298"/>
            <ac:picMk id="6" creationId="{92598113-A03C-48B8-A614-234EDE979EBC}"/>
          </ac:picMkLst>
        </pc:picChg>
      </pc:sldChg>
      <pc:sldChg chg="addSp delSp modSp new">
        <pc:chgData name="Moritz Lugbauer" userId="S::admin@transformers975.onmicrosoft.com::817526b2-5038-49e3-a928-266b92cc2b84" providerId="AD" clId="Web-{AEA427CE-32D9-46DF-B0E0-8AE2ED14656D}" dt="2020-01-21T23:02:16.455" v="273" actId="14100"/>
        <pc:sldMkLst>
          <pc:docMk/>
          <pc:sldMk cId="3155656291" sldId="299"/>
        </pc:sldMkLst>
        <pc:spChg chg="mod">
          <ac:chgData name="Moritz Lugbauer" userId="S::admin@transformers975.onmicrosoft.com::817526b2-5038-49e3-a928-266b92cc2b84" providerId="AD" clId="Web-{AEA427CE-32D9-46DF-B0E0-8AE2ED14656D}" dt="2020-01-21T22:58:51.926" v="240" actId="20577"/>
          <ac:spMkLst>
            <pc:docMk/>
            <pc:sldMk cId="3155656291" sldId="299"/>
            <ac:spMk id="2" creationId="{7AB7D5F7-AB4B-4CDF-985E-302AFE43C161}"/>
          </ac:spMkLst>
        </pc:spChg>
        <pc:spChg chg="del">
          <ac:chgData name="Moritz Lugbauer" userId="S::admin@transformers975.onmicrosoft.com::817526b2-5038-49e3-a928-266b92cc2b84" providerId="AD" clId="Web-{AEA427CE-32D9-46DF-B0E0-8AE2ED14656D}" dt="2020-01-21T22:59:35.660" v="242"/>
          <ac:spMkLst>
            <pc:docMk/>
            <pc:sldMk cId="3155656291" sldId="299"/>
            <ac:spMk id="3" creationId="{67D49CDC-DB6C-495A-BCC4-FE2EAB35C328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3:01:35.971" v="263" actId="14100"/>
          <ac:spMkLst>
            <pc:docMk/>
            <pc:sldMk cId="3155656291" sldId="299"/>
            <ac:spMk id="9" creationId="{5F605C0C-4AEA-4427-AEDD-1EBE3FCAAF6B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3:01:55.502" v="267" actId="14100"/>
          <ac:spMkLst>
            <pc:docMk/>
            <pc:sldMk cId="3155656291" sldId="299"/>
            <ac:spMk id="10" creationId="{6A845A84-DE2F-4F05-A102-6E70C5F54F3D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3:02:06.142" v="270" actId="14100"/>
          <ac:spMkLst>
            <pc:docMk/>
            <pc:sldMk cId="3155656291" sldId="299"/>
            <ac:spMk id="11" creationId="{E5A92B7C-D25A-4A15-8F36-B565973D4442}"/>
          </ac:spMkLst>
        </pc:spChg>
        <pc:spChg chg="add mod">
          <ac:chgData name="Moritz Lugbauer" userId="S::admin@transformers975.onmicrosoft.com::817526b2-5038-49e3-a928-266b92cc2b84" providerId="AD" clId="Web-{AEA427CE-32D9-46DF-B0E0-8AE2ED14656D}" dt="2020-01-21T23:02:16.455" v="273" actId="14100"/>
          <ac:spMkLst>
            <pc:docMk/>
            <pc:sldMk cId="3155656291" sldId="299"/>
            <ac:spMk id="12" creationId="{BB49FD7E-AE76-4924-8871-CAF42FB98769}"/>
          </ac:spMkLst>
        </pc:spChg>
        <pc:picChg chg="add mod">
          <ac:chgData name="Moritz Lugbauer" userId="S::admin@transformers975.onmicrosoft.com::817526b2-5038-49e3-a928-266b92cc2b84" providerId="AD" clId="Web-{AEA427CE-32D9-46DF-B0E0-8AE2ED14656D}" dt="2020-01-21T23:00:53.862" v="255" actId="1076"/>
          <ac:picMkLst>
            <pc:docMk/>
            <pc:sldMk cId="3155656291" sldId="299"/>
            <ac:picMk id="4" creationId="{97C34251-855A-4592-9D21-4F019E3CF481}"/>
          </ac:picMkLst>
        </pc:picChg>
        <pc:picChg chg="add mod">
          <ac:chgData name="Moritz Lugbauer" userId="S::admin@transformers975.onmicrosoft.com::817526b2-5038-49e3-a928-266b92cc2b84" providerId="AD" clId="Web-{AEA427CE-32D9-46DF-B0E0-8AE2ED14656D}" dt="2020-01-21T23:00:47.221" v="253" actId="1076"/>
          <ac:picMkLst>
            <pc:docMk/>
            <pc:sldMk cId="3155656291" sldId="299"/>
            <ac:picMk id="6" creationId="{A1A37791-8184-4B58-AE13-334F4A4E21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FB84-4891-0647-AD07-EBDF94B010E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D3-5A8B-A943-AB42-F4A2CFC107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25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490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87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 IDE zeigen: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getPlayersByUserOrderByRankScore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/>
              <a:t> (interessant, dass </a:t>
            </a:r>
            <a:r>
              <a:rPr lang="de-DE" dirty="0" err="1"/>
              <a:t>hibernate</a:t>
            </a:r>
            <a:r>
              <a:rPr lang="de-DE" dirty="0"/>
              <a:t> das so kann), bei komplexen </a:t>
            </a:r>
            <a:r>
              <a:rPr lang="de-DE" dirty="0" err="1"/>
              <a:t>sachen</a:t>
            </a:r>
            <a:r>
              <a:rPr lang="de-DE" dirty="0"/>
              <a:t> war aber SQL nötig</a:t>
            </a:r>
          </a:p>
          <a:p>
            <a:endParaRPr lang="de-DE" dirty="0"/>
          </a:p>
          <a:p>
            <a:r>
              <a:rPr lang="de-DE" dirty="0"/>
              <a:t>Bei Elo noch etwas über Geschichte erzählen, z.B. wird bei Schach verwendet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067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e21b28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de21b28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de21b281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de21b281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de21b28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de21b28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de21b281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de21b281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de21b281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de21b281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e21b28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e21b28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de21b281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de21b281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72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Johannes: Einstieg. VERBOTEN „Herzlich Willkommen“</a:t>
            </a:r>
          </a:p>
          <a:p>
            <a:r>
              <a:rPr lang="de-DE" dirty="0"/>
              <a:t>Idee: </a:t>
            </a:r>
            <a:r>
              <a:rPr lang="de-DE" dirty="0" err="1"/>
              <a:t>Kickercup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494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2085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03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03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 Damit man sich das ganze besser vorstellen kann. Haben wir ein paar Eindrücke unserer Termine mitgenommen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41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Chris: Für modernen Monolithen, Klassische 3-Schichten-Architektur</a:t>
            </a:r>
          </a:p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Vue.js Front-End.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181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063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Moritz: Unsere </a:t>
            </a:r>
            <a:r>
              <a:rPr lang="de-DE" dirty="0" err="1"/>
              <a:t>Kickercup</a:t>
            </a:r>
            <a:r>
              <a:rPr lang="de-DE" dirty="0"/>
              <a:t> Software hat im wesentlichen 13 Funktionen. Von Benutzerverwaltung über eine automatische Teamermittlung, </a:t>
            </a:r>
            <a:r>
              <a:rPr lang="de-DE" dirty="0" err="1"/>
              <a:t>Social</a:t>
            </a:r>
            <a:r>
              <a:rPr lang="de-DE" dirty="0"/>
              <a:t> Media Integration bis zu Auswertungen &amp; Statistiken.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930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möchte ich euch jetzt Live durchführen.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511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Lucas: Moritz hat uns jetzt ganz viele tolle Funktionen gezeigt und schauen wir uns an wie wir die coolsten davon umgesetzt haben.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D3-5A8B-A943-AB42-F4A2CFC1075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71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1D641-1D28-9142-B3D1-0D0E974BF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87F576-DD5E-6144-A760-29444481D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FC37E-D1CE-5840-8DAF-CC469E7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BF7-57AA-E44D-807A-CD3E2D04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F066DB-C32D-824F-930D-019A4684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07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85B2-3721-AD4F-80B8-898B472A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A6B12A-74F8-8C4E-A3E3-5C7EAC490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2EC9CE-4F80-7C4E-B592-8139CCEF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03EC23-9CA1-F646-A0E6-BC49E719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52C634-B6E6-7C4A-B255-3BA255AC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056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723E173-6249-2D4F-8710-99DC79351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07E11D-41BD-6948-9E4A-838832165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C4AFD-820F-BD4A-A9A6-3F9AF6A0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A3781-A013-ED49-ADB5-43513258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36AFF0-E5C0-9342-BA75-91B50FAA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984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935C4-FF37-5243-8296-FF94E53D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3F55CD-15A5-1F4A-BC05-ADE53DA00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E7CA5E-DE33-A948-A05B-73D4820C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E9BC9C-542E-8A42-8C7E-9173C408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45AFC9-E35C-D440-AF70-216FE24F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304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C0B81-BFD1-B24D-828F-AC591BF0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84DE71-8A30-6042-B1D9-889ABAA6A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BB0519-76AB-F04A-97B7-C9871225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2568F2-B2B1-8C4B-AFF6-049FA7A8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8F1201-AB6D-2E4E-858A-6E78049C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296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B4FF8-BBC7-8B47-B3CF-5768AC93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90EAE-C444-A446-976E-91D8C1351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5B1990-226E-DB42-A0DD-6C4BFA5A7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09E66B-CB84-7549-865A-35FDC4B0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7AB4D0-D661-A840-8A88-8368F68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3139EE-AFA3-2A48-B709-D3AB6875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40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EFF42-D870-F045-9AA8-8CF77173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8C3EF4-2293-DF43-860C-C2FE68A3A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578C70-D999-6642-93E3-FF5572748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F9229F-792D-3C4B-9827-35D4B77FF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7E1ED7E-1F34-2C4C-AAC1-146A14340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FF19B-16EB-4C48-A664-CBCD4AF75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152EBA-CEB5-5D45-B889-6F8BD49D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82F4BE-04D6-1446-B93F-194A8700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46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EA693-E217-4E48-9CB1-F3CB01EF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FDCF62-A779-A040-BF2F-20297425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C1A4CD-7770-0245-A0B6-C9ED0967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691E87-A185-E845-9D91-16689004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7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437FA6E-8FFA-6646-ACD9-A8877DC1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457473-C878-1242-A12A-8A87840B5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776D7E-74ED-3544-9375-5DFB893F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41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DE5A-11C6-6C49-9077-80AF435C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76A78-621E-C64F-B147-49EAE335C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E3E5E0-0CB0-F549-8DD4-0DCB88C84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2B115F-D3AF-A244-B26F-7B2643F2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9B3746-049C-0440-88BA-9615094C3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03A857-F4BC-5E44-95FE-2151D3D7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28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E85181-9758-D443-83EF-98E57101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B659BDF-50EA-7548-983B-46716C401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EE0E43-6B35-C64D-80F3-7EFEB8EAE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66070B-649D-8A49-A09B-EE4DB823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C5785E-CAA6-F941-A251-DD3AA846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152B1A-A734-2747-87EC-B98F0778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30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3240275-1C26-CE4A-94B2-F49E7719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285016-C829-9E44-ACB4-68C81501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CF16DA-2492-8F4A-B521-EABB4E6AD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8BE76-6EFE-594F-A2FB-C08C5EE3291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B3FB2-5333-C14C-8B7F-B29ECDCC7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86B42D-F119-304B-BB00-ABA9DA107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61124-8BA1-5241-B379-65D2084C6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05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dungsportal-bayern.info/anbieter/schueler-studentenzentrum-rosenheim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2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hyperlink" Target="https://kickercup0frontend.z6.web.core.windows.net/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E480B-B128-4F0B-A20D-E20E5BBBC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708" y="1606917"/>
            <a:ext cx="9144000" cy="2387600"/>
          </a:xfrm>
        </p:spPr>
        <p:txBody>
          <a:bodyPr>
            <a:normAutofit/>
          </a:bodyPr>
          <a:lstStyle/>
          <a:p>
            <a:r>
              <a:rPr lang="de-DE" sz="5400" dirty="0">
                <a:latin typeface="Arial" panose="020B0604020202020204" pitchFamily="34" charset="0"/>
                <a:cs typeface="Arial" panose="020B0604020202020204" pitchFamily="34" charset="0"/>
              </a:rPr>
              <a:t>Ein Tag ohne Fußball ist ein verlorener Tag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F103EC-9ADD-4D87-BB5C-64C10BBDD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708" y="4111089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Ernst Happel (Hamburger SV)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CA3B18C-95EC-4AAA-8BCA-12D45BB317F8}"/>
              </a:ext>
            </a:extLst>
          </p:cNvPr>
          <p:cNvSpPr txBox="1"/>
          <p:nvPr/>
        </p:nvSpPr>
        <p:spPr>
          <a:xfrm>
            <a:off x="1037492" y="-232043"/>
            <a:ext cx="118872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7363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24125-381A-7849-9B5E-15C1C5AF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492" y="1671899"/>
            <a:ext cx="9144000" cy="2387600"/>
          </a:xfrm>
        </p:spPr>
        <p:txBody>
          <a:bodyPr>
            <a:norm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DESIGN KONFIGURATOR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6E24C9-200D-7543-9893-CDD050346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254" y="974843"/>
            <a:ext cx="2064476" cy="206447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B47FF4-F505-454E-B2CD-E8F5CE1C3236}"/>
              </a:ext>
            </a:extLst>
          </p:cNvPr>
          <p:cNvSpPr txBox="1">
            <a:spLocks/>
          </p:cNvSpPr>
          <p:nvPr/>
        </p:nvSpPr>
        <p:spPr>
          <a:xfrm>
            <a:off x="1247492" y="2029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305415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CCDD7F9D-8AF4-4CFF-8259-0D7DDC6CF185}"/>
              </a:ext>
            </a:extLst>
          </p:cNvPr>
          <p:cNvSpPr txBox="1">
            <a:spLocks/>
          </p:cNvSpPr>
          <p:nvPr/>
        </p:nvSpPr>
        <p:spPr>
          <a:xfrm>
            <a:off x="990600" y="21891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Grundidee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: 	CSS Variablen + CSS Klassen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A06756C-EF7B-4ADF-A811-407CB2F71805}"/>
              </a:ext>
            </a:extLst>
          </p:cNvPr>
          <p:cNvSpPr txBox="1">
            <a:spLocks/>
          </p:cNvSpPr>
          <p:nvPr/>
        </p:nvSpPr>
        <p:spPr>
          <a:xfrm>
            <a:off x="990600" y="2851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:	Textfarbe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8A7E845-23DD-4501-B514-8B4BE463B00D}"/>
              </a:ext>
            </a:extLst>
          </p:cNvPr>
          <p:cNvSpPr txBox="1">
            <a:spLocks/>
          </p:cNvSpPr>
          <p:nvPr/>
        </p:nvSpPr>
        <p:spPr>
          <a:xfrm>
            <a:off x="990600" y="3534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Lösung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:	Berechnung der Farbhelligkeit</a:t>
            </a:r>
            <a:r>
              <a:rPr lang="de-DE" sz="24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CF2356-E811-4155-9655-D285EBE5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aseline="30000" dirty="0"/>
              <a:t>1</a:t>
            </a:r>
            <a:r>
              <a:rPr lang="de-DE" dirty="0"/>
              <a:t> https://www.w3.org/TR/AERT/#color-contrast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5C1F278-106E-46B4-808F-D84CD10C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Design Konfigurator</a:t>
            </a:r>
          </a:p>
        </p:txBody>
      </p:sp>
    </p:spTree>
    <p:extLst>
      <p:ext uri="{BB962C8B-B14F-4D97-AF65-F5344CB8AC3E}">
        <p14:creationId xmlns:p14="http://schemas.microsoft.com/office/powerpoint/2010/main" val="220696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el 1">
                <a:extLst>
                  <a:ext uri="{FF2B5EF4-FFF2-40B4-BE49-F238E27FC236}">
                    <a16:creationId xmlns:a16="http://schemas.microsoft.com/office/drawing/2014/main" id="{6335A575-39B6-4036-A252-E310F088B3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3037" y="2705290"/>
                <a:ext cx="8744506" cy="19585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𝑐𝑜𝑙𝑜𝑟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𝑏𝑟𝑖𝑔h𝑡𝑛𝑒𝑠𝑠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 ∗299+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 ∗587+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 ∗114</m:t>
                              </m:r>
                            </m:e>
                          </m:d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de-DE" sz="2400" baseline="30000" dirty="0"/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𝑓𝑜𝑛𝑡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𝑐𝑜𝑙𝑜𝑟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𝑐𝑜𝑙𝑜𝑟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𝑏𝑟𝑖𝑔h𝑡𝑛𝑒𝑠𝑠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&gt;128 ?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black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": "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1" name="Titel 1">
                <a:extLst>
                  <a:ext uri="{FF2B5EF4-FFF2-40B4-BE49-F238E27FC236}">
                    <a16:creationId xmlns:a16="http://schemas.microsoft.com/office/drawing/2014/main" id="{6335A575-39B6-4036-A252-E310F088B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037" y="2705290"/>
                <a:ext cx="8744506" cy="1958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CF2356-E811-4155-9655-D285EBE5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aseline="30000" dirty="0"/>
              <a:t>1</a:t>
            </a:r>
            <a:r>
              <a:rPr lang="de-DE" dirty="0"/>
              <a:t> https://www.w3.org/TR/AERT/#color-contrast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5C1F278-106E-46B4-808F-D84CD10C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Design Konfigurator</a:t>
            </a:r>
          </a:p>
        </p:txBody>
      </p:sp>
    </p:spTree>
    <p:extLst>
      <p:ext uri="{BB962C8B-B14F-4D97-AF65-F5344CB8AC3E}">
        <p14:creationId xmlns:p14="http://schemas.microsoft.com/office/powerpoint/2010/main" val="386810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D450C-AA9A-4717-9880-7D7DD86B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Konfigurator – Code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0BA7D-54ED-4591-BAB7-ED105B8D1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de-DE" sz="4200" dirty="0">
                <a:solidFill>
                  <a:srgbClr val="008000"/>
                </a:solidFill>
                <a:latin typeface="Consolas" panose="020B0609020204030204" pitchFamily="49" charset="0"/>
              </a:rPr>
              <a:t>// CSS</a:t>
            </a:r>
            <a:endParaRPr lang="de-DE" sz="42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2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de-DE" sz="4200" dirty="0" err="1">
                <a:solidFill>
                  <a:srgbClr val="800000"/>
                </a:solidFill>
                <a:latin typeface="Consolas" panose="020B0609020204030204" pitchFamily="49" charset="0"/>
              </a:rPr>
              <a:t>primary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marL="0" indent="0">
              <a:buNone/>
            </a:pP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de-DE" sz="42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de-DE" sz="4200" dirty="0" err="1">
                <a:solidFill>
                  <a:srgbClr val="795E26"/>
                </a:solidFill>
                <a:latin typeface="Consolas" panose="020B0609020204030204" pitchFamily="49" charset="0"/>
              </a:rPr>
              <a:t>var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4200" dirty="0">
                <a:solidFill>
                  <a:srgbClr val="001080"/>
                </a:solidFill>
                <a:latin typeface="Consolas" panose="020B0609020204030204" pitchFamily="49" charset="0"/>
              </a:rPr>
              <a:t>--primary-color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de-DE" sz="4200" dirty="0">
                <a:solidFill>
                  <a:srgbClr val="0000FF"/>
                </a:solidFill>
                <a:latin typeface="Consolas" panose="020B0609020204030204" pitchFamily="49" charset="0"/>
              </a:rPr>
              <a:t>!</a:t>
            </a:r>
            <a:r>
              <a:rPr lang="de-DE" sz="42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important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de-DE" sz="42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de-DE" sz="4200" dirty="0" err="1">
                <a:solidFill>
                  <a:srgbClr val="795E26"/>
                </a:solidFill>
                <a:latin typeface="Consolas" panose="020B0609020204030204" pitchFamily="49" charset="0"/>
              </a:rPr>
              <a:t>var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4200" dirty="0">
                <a:solidFill>
                  <a:srgbClr val="001080"/>
                </a:solidFill>
                <a:latin typeface="Consolas" panose="020B0609020204030204" pitchFamily="49" charset="0"/>
              </a:rPr>
              <a:t>--primary-font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de-DE" sz="4200" dirty="0">
                <a:solidFill>
                  <a:srgbClr val="0000FF"/>
                </a:solidFill>
                <a:latin typeface="Consolas" panose="020B0609020204030204" pitchFamily="49" charset="0"/>
              </a:rPr>
              <a:t>!</a:t>
            </a:r>
            <a:r>
              <a:rPr lang="de-DE" sz="4200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important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sz="4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200" dirty="0">
                <a:solidFill>
                  <a:srgbClr val="008000"/>
                </a:solidFill>
                <a:latin typeface="Consolas" panose="020B0609020204030204" pitchFamily="49" charset="0"/>
              </a:rPr>
              <a:t>// HTML</a:t>
            </a:r>
            <a:endParaRPr lang="de-DE" sz="4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200" dirty="0">
                <a:solidFill>
                  <a:srgbClr val="800000"/>
                </a:solidFill>
                <a:latin typeface="Consolas" panose="020B0609020204030204" pitchFamily="49" charset="0"/>
              </a:rPr>
              <a:t>&lt;dx-button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42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4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42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de-DE" sz="4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4200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endParaRPr lang="de-DE" sz="42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200" dirty="0">
                <a:solidFill>
                  <a:srgbClr val="008000"/>
                </a:solidFill>
                <a:latin typeface="Consolas" panose="020B0609020204030204" pitchFamily="49" charset="0"/>
              </a:rPr>
              <a:t>// JS</a:t>
            </a:r>
            <a:endParaRPr lang="de-DE" sz="42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4200" dirty="0" err="1">
                <a:solidFill>
                  <a:srgbClr val="795E26"/>
                </a:solidFill>
                <a:latin typeface="Consolas" panose="020B0609020204030204" pitchFamily="49" charset="0"/>
              </a:rPr>
              <a:t>setCssVariable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4200" dirty="0" err="1">
                <a:solidFill>
                  <a:srgbClr val="001080"/>
                </a:solidFill>
                <a:latin typeface="Consolas" panose="020B0609020204030204" pitchFamily="49" charset="0"/>
              </a:rPr>
              <a:t>variableName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de-DE" sz="42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42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de-DE" sz="42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buNone/>
            </a:pP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42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de-DE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42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documentElement</a:t>
            </a:r>
            <a:r>
              <a:rPr lang="de-DE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4200" dirty="0" err="1">
                <a:solidFill>
                  <a:srgbClr val="001080"/>
                </a:solidFill>
                <a:latin typeface="Consolas" panose="020B0609020204030204" pitchFamily="49" charset="0"/>
              </a:rPr>
              <a:t>style</a:t>
            </a:r>
            <a:r>
              <a:rPr lang="de-DE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4200" dirty="0" err="1">
                <a:solidFill>
                  <a:srgbClr val="795E26"/>
                </a:solidFill>
                <a:latin typeface="Consolas" panose="020B0609020204030204" pitchFamily="49" charset="0"/>
              </a:rPr>
              <a:t>setProperty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4200" dirty="0" err="1">
                <a:solidFill>
                  <a:srgbClr val="001080"/>
                </a:solidFill>
                <a:latin typeface="Consolas" panose="020B0609020204030204" pitchFamily="49" charset="0"/>
              </a:rPr>
              <a:t>variableName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42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4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D450C-AA9A-4717-9880-7D7DD86B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Konfigurator – Code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0BA7D-54ED-4591-BAB7-ED105B8D16C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getContrastColor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001080"/>
                </a:solidFill>
                <a:latin typeface="Consolas" panose="020B0609020204030204" pitchFamily="49" charset="0"/>
              </a:rPr>
              <a:t>hex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buNone/>
            </a:pPr>
            <a:b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rgb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parseInt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hex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slice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),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16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parseInt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hex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slice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),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16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parseInt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hex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slice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),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16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];</a:t>
            </a:r>
          </a:p>
          <a:p>
            <a:pPr marL="0" indent="0">
              <a:buNone/>
            </a:pPr>
            <a:b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Math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round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rgb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] *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299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rgb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] *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587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rgb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] *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114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/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de-DE" sz="1800" dirty="0">
                <a:solidFill>
                  <a:srgbClr val="09885A"/>
                </a:solidFill>
                <a:latin typeface="Consolas" panose="020B0609020204030204" pitchFamily="49" charset="0"/>
              </a:rPr>
              <a:t>128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? 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"#000000"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: 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"#FFFFFF"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}</a:t>
            </a:r>
          </a:p>
          <a:p>
            <a:pPr marL="0" indent="0">
              <a:buNone/>
            </a:pP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28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24125-381A-7849-9B5E-15C1C5AF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2220"/>
            <a:ext cx="9144000" cy="2387600"/>
          </a:xfrm>
        </p:spPr>
        <p:txBody>
          <a:bodyPr>
            <a:norm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STATISTIK &amp; SPIELERNIVEAU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6E24C9-200D-7543-9893-CDD050346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254" y="974843"/>
            <a:ext cx="2064476" cy="206447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B47FF4-F505-454E-B2CD-E8F5CE1C3236}"/>
              </a:ext>
            </a:extLst>
          </p:cNvPr>
          <p:cNvSpPr txBox="1">
            <a:spLocks/>
          </p:cNvSpPr>
          <p:nvPr/>
        </p:nvSpPr>
        <p:spPr>
          <a:xfrm>
            <a:off x="1247492" y="2029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287359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61693-EBFB-40A9-96B2-6B8FDBFF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&amp; Spielerniveau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027496-48B8-4180-8EC9-3E41CA9CF1A6}"/>
              </a:ext>
            </a:extLst>
          </p:cNvPr>
          <p:cNvSpPr/>
          <p:nvPr/>
        </p:nvSpPr>
        <p:spPr>
          <a:xfrm>
            <a:off x="838200" y="2056634"/>
            <a:ext cx="2867026" cy="114820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Berechnung:</a:t>
            </a:r>
          </a:p>
          <a:p>
            <a:pPr algn="ctr"/>
            <a:r>
              <a:rPr lang="de-DE" sz="2400" dirty="0"/>
              <a:t>Elo Algorithmus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426666A-9B49-4894-B487-EAE5110B87E3}"/>
              </a:ext>
            </a:extLst>
          </p:cNvPr>
          <p:cNvSpPr/>
          <p:nvPr/>
        </p:nvSpPr>
        <p:spPr>
          <a:xfrm>
            <a:off x="4390748" y="2059580"/>
            <a:ext cx="2867026" cy="114820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Datenaufbereitung:</a:t>
            </a:r>
            <a:br>
              <a:rPr lang="de-DE" sz="2400" dirty="0"/>
            </a:br>
            <a:r>
              <a:rPr lang="de-DE" sz="2400" dirty="0"/>
              <a:t>SQL, DTO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4DC0D7F-997B-43FC-821D-D81559D729DE}"/>
              </a:ext>
            </a:extLst>
          </p:cNvPr>
          <p:cNvSpPr/>
          <p:nvPr/>
        </p:nvSpPr>
        <p:spPr>
          <a:xfrm>
            <a:off x="7943296" y="2059580"/>
            <a:ext cx="2867026" cy="114820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Anzeige:</a:t>
            </a:r>
          </a:p>
          <a:p>
            <a:pPr algn="ctr"/>
            <a:r>
              <a:rPr lang="de-DE" sz="2400" dirty="0"/>
              <a:t>DevExpress Chart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39B8F51-574B-4E66-B848-00C94FB14C9E}"/>
              </a:ext>
            </a:extLst>
          </p:cNvPr>
          <p:cNvCxnSpPr>
            <a:cxnSpLocks/>
          </p:cNvCxnSpPr>
          <p:nvPr/>
        </p:nvCxnSpPr>
        <p:spPr>
          <a:xfrm>
            <a:off x="3823189" y="2697271"/>
            <a:ext cx="500236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2DD0102-03D9-427B-9584-AEFE7EB58851}"/>
              </a:ext>
            </a:extLst>
          </p:cNvPr>
          <p:cNvCxnSpPr>
            <a:cxnSpLocks/>
          </p:cNvCxnSpPr>
          <p:nvPr/>
        </p:nvCxnSpPr>
        <p:spPr>
          <a:xfrm>
            <a:off x="7375736" y="2679455"/>
            <a:ext cx="500236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el 1">
                <a:extLst>
                  <a:ext uri="{FF2B5EF4-FFF2-40B4-BE49-F238E27FC236}">
                    <a16:creationId xmlns:a16="http://schemas.microsoft.com/office/drawing/2014/main" id="{6819BAFA-92CA-41D8-ADB2-AEE493E03F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703855"/>
                <a:ext cx="2867027" cy="14345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9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95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19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de-DE" sz="195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de-DE" sz="19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9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95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19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950" b="0" i="1" smtClean="0">
                          <a:latin typeface="Cambria Math" panose="02040503050406030204" pitchFamily="18" charset="0"/>
                        </a:rPr>
                        <m:t>+20∗(</m:t>
                      </m:r>
                      <m:sSub>
                        <m:sSubPr>
                          <m:ctrlPr>
                            <a:rPr lang="de-DE" sz="19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95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19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95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9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95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19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9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950" dirty="0"/>
              </a:p>
            </p:txBody>
          </p:sp>
        </mc:Choice>
        <mc:Fallback xmlns="">
          <p:sp>
            <p:nvSpPr>
              <p:cNvPr id="10" name="Titel 1">
                <a:extLst>
                  <a:ext uri="{FF2B5EF4-FFF2-40B4-BE49-F238E27FC236}">
                    <a16:creationId xmlns:a16="http://schemas.microsoft.com/office/drawing/2014/main" id="{6819BAFA-92CA-41D8-ADB2-AEE493E03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703855"/>
                <a:ext cx="2867027" cy="1434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el 1">
                <a:extLst>
                  <a:ext uri="{FF2B5EF4-FFF2-40B4-BE49-F238E27FC236}">
                    <a16:creationId xmlns:a16="http://schemas.microsoft.com/office/drawing/2014/main" id="{F127E763-7954-4CF8-912C-AFD57B0EA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5350392"/>
                <a:ext cx="2867027" cy="11327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itel 1">
                <a:extLst>
                  <a:ext uri="{FF2B5EF4-FFF2-40B4-BE49-F238E27FC236}">
                    <a16:creationId xmlns:a16="http://schemas.microsoft.com/office/drawing/2014/main" id="{F127E763-7954-4CF8-912C-AFD57B0E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350392"/>
                <a:ext cx="2867027" cy="113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el 1">
            <a:extLst>
              <a:ext uri="{FF2B5EF4-FFF2-40B4-BE49-F238E27FC236}">
                <a16:creationId xmlns:a16="http://schemas.microsoft.com/office/drawing/2014/main" id="{0F9815FB-79EA-4330-8818-C181507515C9}"/>
              </a:ext>
            </a:extLst>
          </p:cNvPr>
          <p:cNvSpPr txBox="1">
            <a:spLocks/>
          </p:cNvSpPr>
          <p:nvPr/>
        </p:nvSpPr>
        <p:spPr>
          <a:xfrm>
            <a:off x="838200" y="4102739"/>
            <a:ext cx="40618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R: Rang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S: Ergebnis (Gewinn: 1, Verlust: 0)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E: Erwartungswert</a:t>
            </a: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4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BFB73-19AC-4560-AD88-72A7730B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&amp; Spielerniveau – Code (1/3)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31B33-9E8A-444D-A1FE-CB02B03E91E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de-DE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updateRankScore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opponentScore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MatchResult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matchResult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weight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600" dirty="0">
                <a:solidFill>
                  <a:srgbClr val="09885A"/>
                </a:solidFill>
                <a:latin typeface="Consolas" panose="020B0609020204030204" pitchFamily="49" charset="0"/>
              </a:rPr>
              <a:t>20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matchResult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matchResult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getActualPoints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expectedResult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calculateExpectedResult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opponentScore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rankScore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(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Math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round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rankScore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* 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matchResult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- 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calculateExpectedResult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opponentScore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pow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(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opponentScore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- 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rankScore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 / </a:t>
            </a:r>
            <a:r>
              <a:rPr lang="de-DE" sz="1600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divisor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6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Math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9885A"/>
                </a:solidFill>
                <a:latin typeface="Consolas" panose="020B0609020204030204" pitchFamily="49" charset="0"/>
              </a:rPr>
              <a:t>10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600" dirty="0">
                <a:solidFill>
                  <a:srgbClr val="267F99"/>
                </a:solidFill>
                <a:latin typeface="Consolas" panose="020B0609020204030204" pitchFamily="49" charset="0"/>
              </a:rPr>
              <a:t>double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expectedResult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6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divisor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6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expectedResult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545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BFB73-19AC-4560-AD88-72A7730B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&amp; Spielerniveau – Code (2/3)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31B33-9E8A-444D-A1FE-CB02B03E91E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de-D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PlayerRepository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long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countByUser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267F99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267F99"/>
                </a:solidFill>
                <a:latin typeface="Consolas" panose="020B0609020204030204" pitchFamily="49" charset="0"/>
              </a:rPr>
              <a:t>List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267F99"/>
                </a:solidFill>
                <a:latin typeface="Consolas" panose="020B0609020204030204" pitchFamily="49" charset="0"/>
              </a:rPr>
              <a:t>Player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 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getPlayersByUserOrderByRankScore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267F99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de-D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TournamentRepository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de-DE" sz="1800" dirty="0">
                <a:solidFill>
                  <a:srgbClr val="267F99"/>
                </a:solidFill>
                <a:latin typeface="Consolas" panose="020B0609020204030204" pitchFamily="49" charset="0"/>
              </a:rPr>
              <a:t>Query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"SELECT SUM(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goals_guest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) + SUM(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goals_home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) FROM 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game_match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as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 m"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+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 LEFT JOIN 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tournament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as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 t"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+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" ON 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m.tournament_id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 = t.id WHERE </a:t>
            </a:r>
            <a:r>
              <a:rPr lang="de-DE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t.user_id</a:t>
            </a:r>
            <a:r>
              <a:rPr lang="de-DE" sz="1800" dirty="0">
                <a:solidFill>
                  <a:srgbClr val="A31515"/>
                </a:solidFill>
                <a:latin typeface="Consolas" panose="020B0609020204030204" pitchFamily="49" charset="0"/>
              </a:rPr>
              <a:t> = ?1"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nativeQuery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long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countGoals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long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userId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6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BFB73-19AC-4560-AD88-72A7730B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&amp; Spielerniveau – Code (3/3)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31B33-9E8A-444D-A1FE-CB02B03E91E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de-DE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StatisticService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Statistic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GetStats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267F99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long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>
                <a:solidFill>
                  <a:srgbClr val="001080"/>
                </a:solidFill>
                <a:latin typeface="Consolas" panose="020B0609020204030204" pitchFamily="49" charset="0"/>
              </a:rPr>
              <a:t>playersCount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playerRepository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countByUser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long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tournamentsCount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tournamentRepository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countByUser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long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matchesCount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tournamentRepository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countMatches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getId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long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goalsCount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tournamentRepository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countGoals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getId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>
                <a:solidFill>
                  <a:srgbClr val="267F99"/>
                </a:solidFill>
                <a:latin typeface="Consolas" panose="020B0609020204030204" pitchFamily="49" charset="0"/>
              </a:rPr>
              <a:t>List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>
                <a:solidFill>
                  <a:srgbClr val="267F99"/>
                </a:solidFill>
                <a:latin typeface="Consolas" panose="020B0609020204030204" pitchFamily="49" charset="0"/>
              </a:rPr>
              <a:t>Player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players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playerRepository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getPlayersByUserOrderByRankScore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 err="1">
                <a:solidFill>
                  <a:srgbClr val="267F99"/>
                </a:solidFill>
                <a:latin typeface="Consolas" panose="020B0609020204030204" pitchFamily="49" charset="0"/>
              </a:rPr>
              <a:t>Statistic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1080"/>
                </a:solidFill>
                <a:latin typeface="Consolas" panose="020B0609020204030204" pitchFamily="49" charset="0"/>
              </a:rPr>
              <a:t>statistic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800" dirty="0" err="1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795E26"/>
                </a:solidFill>
                <a:latin typeface="Consolas" panose="020B0609020204030204" pitchFamily="49" charset="0"/>
              </a:rPr>
              <a:t>Statistic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tournamentsCount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matchesCount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playersCount, 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goalsCount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players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8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statistic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904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24125-381A-7849-9B5E-15C1C5AF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492" y="1671899"/>
            <a:ext cx="9144000" cy="2387600"/>
          </a:xfrm>
        </p:spPr>
        <p:txBody>
          <a:bodyPr>
            <a:norm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KICKERCUP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7D79E1-21A0-784B-8C19-457C0A8D4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192" y="4655334"/>
            <a:ext cx="9144000" cy="195381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Johannes Schweer</a:t>
            </a:r>
          </a:p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Christopher Heid</a:t>
            </a:r>
          </a:p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Moritz Lugbauer</a:t>
            </a:r>
          </a:p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Lucas Wierer</a:t>
            </a:r>
          </a:p>
          <a:p>
            <a:pPr algn="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Jonas Jahns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6E24C9-200D-7543-9893-CDD050346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254" y="974843"/>
            <a:ext cx="2064476" cy="206447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B47FF4-F505-454E-B2CD-E8F5CE1C3236}"/>
              </a:ext>
            </a:extLst>
          </p:cNvPr>
          <p:cNvSpPr txBox="1">
            <a:spLocks/>
          </p:cNvSpPr>
          <p:nvPr/>
        </p:nvSpPr>
        <p:spPr>
          <a:xfrm>
            <a:off x="1247492" y="2029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Programmierung</a:t>
            </a:r>
          </a:p>
        </p:txBody>
      </p:sp>
    </p:spTree>
    <p:extLst>
      <p:ext uri="{BB962C8B-B14F-4D97-AF65-F5344CB8AC3E}">
        <p14:creationId xmlns:p14="http://schemas.microsoft.com/office/powerpoint/2010/main" val="1738391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24125-381A-7849-9B5E-15C1C5AF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492" y="1602220"/>
            <a:ext cx="9144000" cy="2387600"/>
          </a:xfrm>
        </p:spPr>
        <p:txBody>
          <a:bodyPr>
            <a:norm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TURNIERTEILNEHMER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6E24C9-200D-7543-9893-CDD050346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254" y="974843"/>
            <a:ext cx="2064476" cy="206447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B47FF4-F505-454E-B2CD-E8F5CE1C3236}"/>
              </a:ext>
            </a:extLst>
          </p:cNvPr>
          <p:cNvSpPr txBox="1">
            <a:spLocks/>
          </p:cNvSpPr>
          <p:nvPr/>
        </p:nvSpPr>
        <p:spPr>
          <a:xfrm>
            <a:off x="1247492" y="2029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233485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26BE6-913D-41CD-86BE-A264816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Turnier erstellen </a:t>
            </a:r>
          </a:p>
        </p:txBody>
      </p:sp>
      <p:pic>
        <p:nvPicPr>
          <p:cNvPr id="4" name="Grafik 4" descr="Ein Bild, das Screenshot, sitzend enthält.&#10;&#10;Mit sehr hoher Zuverlässigkeit generierte Beschreibung">
            <a:extLst>
              <a:ext uri="{FF2B5EF4-FFF2-40B4-BE49-F238E27FC236}">
                <a16:creationId xmlns:a16="http://schemas.microsoft.com/office/drawing/2014/main" id="{CF1F9925-2B90-42DD-AAF8-7E12C95D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6" y="2145302"/>
            <a:ext cx="3906981" cy="3823541"/>
          </a:xfrm>
          <a:prstGeom prst="rect">
            <a:avLst/>
          </a:prstGeom>
          <a:ln w="5715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BF3F862-D67D-48C4-88E1-73F60DAF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41" y="3922343"/>
            <a:ext cx="2743200" cy="1549940"/>
          </a:xfrm>
          <a:prstGeom prst="rect">
            <a:avLst/>
          </a:prstGeom>
          <a:ln w="5715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6B088BB6-A5CF-48B9-A726-2C90BC7BE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273" y="2476106"/>
            <a:ext cx="2743200" cy="989236"/>
          </a:xfrm>
          <a:prstGeom prst="rect">
            <a:avLst/>
          </a:prstGeom>
          <a:ln w="5715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rafik 10" descr="Ein Bild, das Screenshot, Vogel enthält.&#10;&#10;Mit sehr hoher Zuverlässigkeit generierte Beschreibung">
            <a:extLst>
              <a:ext uri="{FF2B5EF4-FFF2-40B4-BE49-F238E27FC236}">
                <a16:creationId xmlns:a16="http://schemas.microsoft.com/office/drawing/2014/main" id="{FB69B922-594C-49B3-A84F-05A7C84EB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09" y="2906562"/>
            <a:ext cx="2743200" cy="1400476"/>
          </a:xfrm>
          <a:prstGeom prst="rect">
            <a:avLst/>
          </a:prstGeom>
          <a:ln w="5715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9109A75-62A4-46BA-B4E0-47B7B3869D2F}"/>
              </a:ext>
            </a:extLst>
          </p:cNvPr>
          <p:cNvSpPr/>
          <p:nvPr/>
        </p:nvSpPr>
        <p:spPr>
          <a:xfrm>
            <a:off x="4507345" y="2763982"/>
            <a:ext cx="3385127" cy="166485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2FE825-7BB5-4DD0-8B18-4EE61DD6432C}"/>
              </a:ext>
            </a:extLst>
          </p:cNvPr>
          <p:cNvSpPr txBox="1"/>
          <p:nvPr/>
        </p:nvSpPr>
        <p:spPr>
          <a:xfrm>
            <a:off x="4809547" y="336636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>
                <a:cs typeface="Calibri"/>
              </a:rPr>
              <a:t>Variabler Block</a:t>
            </a:r>
          </a:p>
        </p:txBody>
      </p:sp>
      <p:sp>
        <p:nvSpPr>
          <p:cNvPr id="14" name="Pfeil: nach links 13">
            <a:extLst>
              <a:ext uri="{FF2B5EF4-FFF2-40B4-BE49-F238E27FC236}">
                <a16:creationId xmlns:a16="http://schemas.microsoft.com/office/drawing/2014/main" id="{86EB379B-8A09-4705-881B-8E3D896FCBA7}"/>
              </a:ext>
            </a:extLst>
          </p:cNvPr>
          <p:cNvSpPr/>
          <p:nvPr/>
        </p:nvSpPr>
        <p:spPr>
          <a:xfrm>
            <a:off x="3629636" y="3368525"/>
            <a:ext cx="874500" cy="461542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links 15">
            <a:extLst>
              <a:ext uri="{FF2B5EF4-FFF2-40B4-BE49-F238E27FC236}">
                <a16:creationId xmlns:a16="http://schemas.microsoft.com/office/drawing/2014/main" id="{5948FB1B-7789-4C7E-9BD9-07778584B531}"/>
              </a:ext>
            </a:extLst>
          </p:cNvPr>
          <p:cNvSpPr/>
          <p:nvPr/>
        </p:nvSpPr>
        <p:spPr>
          <a:xfrm rot="10800000">
            <a:off x="7896878" y="2755149"/>
            <a:ext cx="886045" cy="461542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links 16">
            <a:extLst>
              <a:ext uri="{FF2B5EF4-FFF2-40B4-BE49-F238E27FC236}">
                <a16:creationId xmlns:a16="http://schemas.microsoft.com/office/drawing/2014/main" id="{9794F05B-68DE-46AF-BBDA-35FF3B2AB9AE}"/>
              </a:ext>
            </a:extLst>
          </p:cNvPr>
          <p:cNvSpPr/>
          <p:nvPr/>
        </p:nvSpPr>
        <p:spPr>
          <a:xfrm rot="10800000">
            <a:off x="7896878" y="3975118"/>
            <a:ext cx="886045" cy="461542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739BC22E-E6ED-4060-ABF5-9C6815C26A3E}"/>
              </a:ext>
            </a:extLst>
          </p:cNvPr>
          <p:cNvSpPr/>
          <p:nvPr/>
        </p:nvSpPr>
        <p:spPr>
          <a:xfrm>
            <a:off x="3375024" y="4079297"/>
            <a:ext cx="457200" cy="457200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E0204B-2261-47DC-9CEF-12AAB3302F3E}"/>
              </a:ext>
            </a:extLst>
          </p:cNvPr>
          <p:cNvSpPr txBox="1"/>
          <p:nvPr/>
        </p:nvSpPr>
        <p:spPr>
          <a:xfrm>
            <a:off x="3437081" y="4083626"/>
            <a:ext cx="2609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1</a:t>
            </a:r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9720AD02-119B-4104-9C1D-EB034E37ACAE}"/>
              </a:ext>
            </a:extLst>
          </p:cNvPr>
          <p:cNvSpPr/>
          <p:nvPr/>
        </p:nvSpPr>
        <p:spPr>
          <a:xfrm>
            <a:off x="8577550" y="3276263"/>
            <a:ext cx="457200" cy="457200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CB847B2-A8F7-4BC6-B6DE-B060CB98E321}"/>
              </a:ext>
            </a:extLst>
          </p:cNvPr>
          <p:cNvSpPr txBox="1"/>
          <p:nvPr/>
        </p:nvSpPr>
        <p:spPr>
          <a:xfrm>
            <a:off x="8629264" y="3279870"/>
            <a:ext cx="2609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/>
              <a:t>2</a:t>
            </a:r>
            <a:endParaRPr lang="de-DE" sz="2400" b="1">
              <a:cs typeface="Calibri"/>
            </a:endParaRPr>
          </a:p>
        </p:txBody>
      </p:sp>
      <p:sp>
        <p:nvSpPr>
          <p:cNvPr id="22" name="Flussdiagramm: Verbinder 21">
            <a:extLst>
              <a:ext uri="{FF2B5EF4-FFF2-40B4-BE49-F238E27FC236}">
                <a16:creationId xmlns:a16="http://schemas.microsoft.com/office/drawing/2014/main" id="{75D90C5F-28E2-4B47-B05A-328D9787301D}"/>
              </a:ext>
            </a:extLst>
          </p:cNvPr>
          <p:cNvSpPr/>
          <p:nvPr/>
        </p:nvSpPr>
        <p:spPr>
          <a:xfrm>
            <a:off x="8571776" y="5340974"/>
            <a:ext cx="457200" cy="457200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33F57BD-F7FA-4AB6-A42A-3A11B9321CB5}"/>
              </a:ext>
            </a:extLst>
          </p:cNvPr>
          <p:cNvSpPr txBox="1"/>
          <p:nvPr/>
        </p:nvSpPr>
        <p:spPr>
          <a:xfrm>
            <a:off x="8623491" y="5344582"/>
            <a:ext cx="2609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b="1"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3978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7D5F7-AB4B-4CDF-985E-302AFE43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Turnier erstellen Code Beispiel </a:t>
            </a:r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7C34251-855A-4592-9D21-4F019E3C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12487"/>
            <a:ext cx="4304829" cy="3413841"/>
          </a:xfrm>
          <a:prstGeom prst="rect">
            <a:avLst/>
          </a:prstGeom>
        </p:spPr>
      </p:pic>
      <p:pic>
        <p:nvPicPr>
          <p:cNvPr id="6" name="Grafik 6" descr="Ein Bild, das Telefon enthält.&#10;&#10;Mit sehr hoher Zuverlässigkeit generierte Beschreibung">
            <a:extLst>
              <a:ext uri="{FF2B5EF4-FFF2-40B4-BE49-F238E27FC236}">
                <a16:creationId xmlns:a16="http://schemas.microsoft.com/office/drawing/2014/main" id="{A1A37791-8184-4B58-AE13-334F4A4E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68" y="2001720"/>
            <a:ext cx="7559791" cy="363537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F605C0C-4AEA-4427-AEDD-1EBE3FCAAF6B}"/>
              </a:ext>
            </a:extLst>
          </p:cNvPr>
          <p:cNvSpPr/>
          <p:nvPr/>
        </p:nvSpPr>
        <p:spPr>
          <a:xfrm>
            <a:off x="615820" y="2077616"/>
            <a:ext cx="3563965" cy="2749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Calibri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A845A84-DE2F-4F05-A102-6E70C5F54F3D}"/>
              </a:ext>
            </a:extLst>
          </p:cNvPr>
          <p:cNvSpPr/>
          <p:nvPr/>
        </p:nvSpPr>
        <p:spPr>
          <a:xfrm>
            <a:off x="5358881" y="2295331"/>
            <a:ext cx="4621434" cy="344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Calibri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5A92B7C-D25A-4A15-8F36-B565973D4442}"/>
              </a:ext>
            </a:extLst>
          </p:cNvPr>
          <p:cNvSpPr/>
          <p:nvPr/>
        </p:nvSpPr>
        <p:spPr>
          <a:xfrm>
            <a:off x="5413309" y="4495800"/>
            <a:ext cx="4450373" cy="352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Calibri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B49FD7E-AE76-4924-8871-CAF42FB98769}"/>
              </a:ext>
            </a:extLst>
          </p:cNvPr>
          <p:cNvSpPr/>
          <p:nvPr/>
        </p:nvSpPr>
        <p:spPr>
          <a:xfrm>
            <a:off x="6338595" y="5242249"/>
            <a:ext cx="4862475" cy="344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65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BC39A-2454-4C1D-9A77-1ABEEC40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Turnierteilnehmer</a:t>
            </a:r>
          </a:p>
        </p:txBody>
      </p:sp>
      <p:pic>
        <p:nvPicPr>
          <p:cNvPr id="3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72A7B79-2BD5-48B1-A662-E94AFA4A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89" y="2197945"/>
            <a:ext cx="8718701" cy="38491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76C7AEE-E95A-4A8B-8E6B-75E81AD9F930}"/>
              </a:ext>
            </a:extLst>
          </p:cNvPr>
          <p:cNvSpPr/>
          <p:nvPr/>
        </p:nvSpPr>
        <p:spPr>
          <a:xfrm>
            <a:off x="3531637" y="4052596"/>
            <a:ext cx="313804" cy="7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Calibri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59FED7-707A-4090-86D2-69857A609C57}"/>
              </a:ext>
            </a:extLst>
          </p:cNvPr>
          <p:cNvSpPr/>
          <p:nvPr/>
        </p:nvSpPr>
        <p:spPr>
          <a:xfrm>
            <a:off x="5467739" y="3173963"/>
            <a:ext cx="1309068" cy="321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Calibri"/>
            </a:endParaRPr>
          </a:p>
        </p:txBody>
      </p:sp>
      <p:pic>
        <p:nvPicPr>
          <p:cNvPr id="8" name="Grafik 8" descr="Lupe">
            <a:extLst>
              <a:ext uri="{FF2B5EF4-FFF2-40B4-BE49-F238E27FC236}">
                <a16:creationId xmlns:a16="http://schemas.microsoft.com/office/drawing/2014/main" id="{ED5E378F-A9F9-45C4-A1A2-4C48C671A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37" y="2816290"/>
            <a:ext cx="914400" cy="914400"/>
          </a:xfrm>
          <a:prstGeom prst="rect">
            <a:avLst/>
          </a:prstGeom>
        </p:spPr>
      </p:pic>
      <p:pic>
        <p:nvPicPr>
          <p:cNvPr id="10" name="Grafik 10" descr="Prüfliste">
            <a:extLst>
              <a:ext uri="{FF2B5EF4-FFF2-40B4-BE49-F238E27FC236}">
                <a16:creationId xmlns:a16="http://schemas.microsoft.com/office/drawing/2014/main" id="{71A853EA-4E9D-48A3-882F-A724E1748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50" y="4234348"/>
            <a:ext cx="914400" cy="9144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D5E1C2E-576D-4106-8F47-07939212651F}"/>
              </a:ext>
            </a:extLst>
          </p:cNvPr>
          <p:cNvSpPr txBox="1"/>
          <p:nvPr/>
        </p:nvSpPr>
        <p:spPr>
          <a:xfrm>
            <a:off x="1023257" y="3091543"/>
            <a:ext cx="1600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Spielersuche 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706EA6-77A7-41A2-99E0-01D17954FA63}"/>
              </a:ext>
            </a:extLst>
          </p:cNvPr>
          <p:cNvSpPr txBox="1"/>
          <p:nvPr/>
        </p:nvSpPr>
        <p:spPr>
          <a:xfrm>
            <a:off x="836645" y="4366726"/>
            <a:ext cx="18645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Mehrfachauswahl Team </a:t>
            </a:r>
            <a:r>
              <a:rPr lang="de-DE" dirty="0">
                <a:cs typeface="Calibri"/>
              </a:rPr>
              <a:t>Mitglieder </a:t>
            </a:r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3C745F7-E3EE-46D0-8D12-FEF511BC991B}"/>
              </a:ext>
            </a:extLst>
          </p:cNvPr>
          <p:cNvCxnSpPr/>
          <p:nvPr/>
        </p:nvCxnSpPr>
        <p:spPr>
          <a:xfrm>
            <a:off x="2391553" y="3293510"/>
            <a:ext cx="3044889" cy="124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C750764-CE54-4444-BF2D-7155B52BF76D}"/>
              </a:ext>
            </a:extLst>
          </p:cNvPr>
          <p:cNvCxnSpPr>
            <a:cxnSpLocks/>
          </p:cNvCxnSpPr>
          <p:nvPr/>
        </p:nvCxnSpPr>
        <p:spPr>
          <a:xfrm flipV="1">
            <a:off x="2617043" y="4635566"/>
            <a:ext cx="867747" cy="108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83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52FFD-ED27-44ED-A225-22F83FD6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Turnierteilnehmer Code Beispiel </a:t>
            </a:r>
            <a:endParaRPr lang="de-DE" dirty="0"/>
          </a:p>
        </p:txBody>
      </p:sp>
      <p:pic>
        <p:nvPicPr>
          <p:cNvPr id="6" name="Grafik 6" descr="Ein Bild, das Bildschirm, Monitor, Laptop, sitzend enthält.&#10;&#10;Mit sehr hoher Zuverlässigkeit generierte Beschreibung">
            <a:extLst>
              <a:ext uri="{FF2B5EF4-FFF2-40B4-BE49-F238E27FC236}">
                <a16:creationId xmlns:a16="http://schemas.microsoft.com/office/drawing/2014/main" id="{92598113-A03C-48B8-A614-234EDE97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80" y="1633775"/>
            <a:ext cx="10476088" cy="469841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5B0D6CA-7C9F-42AE-AE7E-16F7DA7496E1}"/>
              </a:ext>
            </a:extLst>
          </p:cNvPr>
          <p:cNvSpPr/>
          <p:nvPr/>
        </p:nvSpPr>
        <p:spPr>
          <a:xfrm>
            <a:off x="1673289" y="1922106"/>
            <a:ext cx="5150168" cy="352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Calibri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CB0CA78-F6B3-404A-BEE8-DCF96122DD91}"/>
              </a:ext>
            </a:extLst>
          </p:cNvPr>
          <p:cNvSpPr/>
          <p:nvPr/>
        </p:nvSpPr>
        <p:spPr>
          <a:xfrm>
            <a:off x="1642187" y="3593841"/>
            <a:ext cx="6402026" cy="352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Calibri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8EAB761-520F-491F-9EA0-53F5EFF47096}"/>
              </a:ext>
            </a:extLst>
          </p:cNvPr>
          <p:cNvSpPr/>
          <p:nvPr/>
        </p:nvSpPr>
        <p:spPr>
          <a:xfrm>
            <a:off x="3803779" y="4262535"/>
            <a:ext cx="3019680" cy="352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643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24125-381A-7849-9B5E-15C1C5AF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492" y="1602220"/>
            <a:ext cx="9144000" cy="2387600"/>
          </a:xfrm>
        </p:spPr>
        <p:txBody>
          <a:bodyPr>
            <a:norm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PROGRAMM FEEDBACK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6E24C9-200D-7543-9893-CDD050346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254" y="974843"/>
            <a:ext cx="2064476" cy="206447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B47FF4-F505-454E-B2CD-E8F5CE1C3236}"/>
              </a:ext>
            </a:extLst>
          </p:cNvPr>
          <p:cNvSpPr txBox="1">
            <a:spLocks/>
          </p:cNvSpPr>
          <p:nvPr/>
        </p:nvSpPr>
        <p:spPr>
          <a:xfrm>
            <a:off x="1247492" y="2029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397057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E0A3909-C985-A14D-9777-226F25BCCDC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Twitter Integration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CC025C5-6C62-4DC6-ADE6-2B2891429246}"/>
              </a:ext>
            </a:extLst>
          </p:cNvPr>
          <p:cNvSpPr txBox="1"/>
          <p:nvPr/>
        </p:nvSpPr>
        <p:spPr>
          <a:xfrm>
            <a:off x="990601" y="2156791"/>
            <a:ext cx="38845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consumerKey</a:t>
            </a:r>
            <a:endParaRPr lang="en-GB" dirty="0"/>
          </a:p>
          <a:p>
            <a:r>
              <a:rPr lang="en-GB" i="1" dirty="0"/>
              <a:t>The application's consumer key</a:t>
            </a:r>
            <a:endParaRPr lang="en-GB" dirty="0"/>
          </a:p>
          <a:p>
            <a:br>
              <a:rPr lang="en-GB" dirty="0"/>
            </a:br>
            <a:r>
              <a:rPr lang="en-GB" dirty="0" err="1"/>
              <a:t>consumerSecret</a:t>
            </a:r>
            <a:endParaRPr lang="en-GB" dirty="0"/>
          </a:p>
          <a:p>
            <a:r>
              <a:rPr lang="en-GB" i="1" dirty="0"/>
              <a:t>The application's consumer secret</a:t>
            </a:r>
            <a:endParaRPr lang="en-GB" dirty="0"/>
          </a:p>
          <a:p>
            <a:br>
              <a:rPr lang="en-GB" dirty="0"/>
            </a:br>
            <a:r>
              <a:rPr lang="en-GB" dirty="0" err="1"/>
              <a:t>accessToken</a:t>
            </a:r>
            <a:endParaRPr lang="en-GB" dirty="0"/>
          </a:p>
          <a:p>
            <a:r>
              <a:rPr lang="en-GB" i="1" dirty="0"/>
              <a:t>The access token granted after OAuth authorization</a:t>
            </a:r>
            <a:endParaRPr lang="en-GB" dirty="0"/>
          </a:p>
          <a:p>
            <a:br>
              <a:rPr lang="en-GB" dirty="0"/>
            </a:br>
            <a:r>
              <a:rPr lang="en-GB" dirty="0" err="1"/>
              <a:t>accessTokenSecret</a:t>
            </a:r>
            <a:endParaRPr lang="en-GB" dirty="0"/>
          </a:p>
          <a:p>
            <a:r>
              <a:rPr lang="en-GB" i="1" dirty="0"/>
              <a:t>The access token secret granted after OAuth authorization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7F86B61-FCE5-457F-AF9C-06ED958E4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95" y="565920"/>
            <a:ext cx="4272049" cy="577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3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990601" y="2215400"/>
            <a:ext cx="7864800" cy="488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twitter.sendDirectMessage(</a:t>
            </a:r>
            <a:r>
              <a:rPr lang="de" sz="1467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"recipient"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467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"message"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endParaRPr sz="1467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990601" y="3474700"/>
            <a:ext cx="7864800" cy="1376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467" dirty="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endParaRPr sz="1467" dirty="0">
              <a:solidFill>
                <a:srgbClr val="8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 dirty="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@Scope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(value=</a:t>
            </a:r>
            <a:r>
              <a:rPr lang="de" sz="1467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"session"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TwitterResource {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609585"/>
            <a:r>
              <a:rPr lang="de" sz="1467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Twitter </a:t>
            </a:r>
            <a:r>
              <a:rPr lang="de" sz="1467" b="1" dirty="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twitter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990600" y="1672767"/>
            <a:ext cx="7656693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000" dirty="0">
                <a:latin typeface="Arial" panose="020B0604020202020204" pitchFamily="34" charset="0"/>
                <a:cs typeface="Arial" panose="020B0604020202020204" pitchFamily="34" charset="0"/>
              </a:rPr>
              <a:t>Eine Nachricht programmatisch über Twitter verschicken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990601" y="2943534"/>
            <a:ext cx="6927200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000" dirty="0">
                <a:latin typeface="Arial" panose="020B0604020202020204" pitchFamily="34" charset="0"/>
                <a:cs typeface="Arial" panose="020B0604020202020204" pitchFamily="34" charset="0"/>
              </a:rPr>
              <a:t>Twitter Resource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17571" r="21010"/>
          <a:stretch/>
        </p:blipFill>
        <p:spPr>
          <a:xfrm>
            <a:off x="7694946" y="727363"/>
            <a:ext cx="3662900" cy="73556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90601" y="5580341"/>
            <a:ext cx="7864800" cy="715859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467" b="1" dirty="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.initialize((service, resource) -&gt;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609585"/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service.replyFeedback(resource, </a:t>
            </a:r>
            <a:r>
              <a:rPr lang="de" sz="1467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"message"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de" sz="1467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"callbackUrl"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67" dirty="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90601" y="5021496"/>
            <a:ext cx="6927200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Twitter Reply-Feedback Prozess initialisieren</a:t>
            </a:r>
            <a:endParaRPr sz="20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D5D6451-B752-4716-9D02-79984806EE9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Twitter Integration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24125-381A-7849-9B5E-15C1C5AF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492" y="1602220"/>
            <a:ext cx="9144000" cy="2387600"/>
          </a:xfrm>
        </p:spPr>
        <p:txBody>
          <a:bodyPr>
            <a:norm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TURNIERERGEBNIS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6E24C9-200D-7543-9893-CDD050346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254" y="974843"/>
            <a:ext cx="2064476" cy="206447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B47FF4-F505-454E-B2CD-E8F5CE1C3236}"/>
              </a:ext>
            </a:extLst>
          </p:cNvPr>
          <p:cNvSpPr txBox="1">
            <a:spLocks/>
          </p:cNvSpPr>
          <p:nvPr/>
        </p:nvSpPr>
        <p:spPr>
          <a:xfrm>
            <a:off x="1247492" y="2029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1383278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834" y="2026292"/>
            <a:ext cx="6946332" cy="37363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A9344F2-8F05-4D72-8E8B-8F7C014C166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Tournament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Builder</a:t>
            </a:r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5899B-058E-574C-8D54-28C1B370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ORGANISATION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ADA8F2C-B33B-E546-B96A-39549B8463E1}"/>
              </a:ext>
            </a:extLst>
          </p:cNvPr>
          <p:cNvSpPr txBox="1">
            <a:spLocks/>
          </p:cNvSpPr>
          <p:nvPr/>
        </p:nvSpPr>
        <p:spPr>
          <a:xfrm>
            <a:off x="838200" y="1604488"/>
            <a:ext cx="45433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Überwiegend Präsenztermine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Whiteboard nach KANBAN-Prinzip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Peer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Chatgruppe für Abstimmungen</a:t>
            </a:r>
          </a:p>
          <a:p>
            <a:pPr>
              <a:lnSpc>
                <a:spcPct val="150000"/>
              </a:lnSpc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master und dev branch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249D39-CB72-6E43-98B4-7272CD63E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488" y="469903"/>
            <a:ext cx="4543312" cy="26654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CBFB5C-32DC-444B-87DD-B01AD0BB00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489" y="3240091"/>
            <a:ext cx="4543311" cy="325794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5F73EAD-F69D-FE45-B673-9AF66436AE96}"/>
              </a:ext>
            </a:extLst>
          </p:cNvPr>
          <p:cNvSpPr txBox="1"/>
          <p:nvPr/>
        </p:nvSpPr>
        <p:spPr>
          <a:xfrm>
            <a:off x="6810488" y="6492875"/>
            <a:ext cx="447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Whiteboard im SSZ am 06.12.19 und 11.01.20</a:t>
            </a:r>
          </a:p>
        </p:txBody>
      </p:sp>
    </p:spTree>
    <p:extLst>
      <p:ext uri="{BB962C8B-B14F-4D97-AF65-F5344CB8AC3E}">
        <p14:creationId xmlns:p14="http://schemas.microsoft.com/office/powerpoint/2010/main" val="2024010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990601" y="2485347"/>
            <a:ext cx="10157011" cy="7636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467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return new 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TournamentResult(buildTitle(tournament), buildSubHeaders(tournament), buildTable(tournament));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990601" y="4287080"/>
            <a:ext cx="10157011" cy="1188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467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(Match match : matches) {</a:t>
            </a:r>
            <a:endParaRPr sz="146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entries.add(getEntryFromMatch(match));</a:t>
            </a:r>
            <a:endParaRPr sz="146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6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sortedEntries = gameModeService.sortWinningParticipants(entries);</a:t>
            </a:r>
            <a:endParaRPr sz="146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1467" b="1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921924" y="1890495"/>
            <a:ext cx="3552400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400"/>
              <a:t>Das Ergebnis erstellen</a:t>
            </a:r>
            <a:endParaRPr sz="2400"/>
          </a:p>
        </p:txBody>
      </p:sp>
      <p:sp>
        <p:nvSpPr>
          <p:cNvPr id="90" name="Google Shape;90;p17"/>
          <p:cNvSpPr txBox="1"/>
          <p:nvPr/>
        </p:nvSpPr>
        <p:spPr>
          <a:xfrm>
            <a:off x="990601" y="3715397"/>
            <a:ext cx="4421012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400" dirty="0"/>
              <a:t>Die Ergebnistabelle erstellen</a:t>
            </a:r>
            <a:endParaRPr sz="24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7AC37F3-561B-4B9E-83A3-C8ACDD5A80E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Tournament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Builder</a:t>
            </a:r>
            <a:endParaRPr lang="de-DE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1FC15DF4-2E87-48BA-9B32-EAA633A9015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PDF Export</a:t>
            </a:r>
          </a:p>
        </p:txBody>
      </p:sp>
      <p:pic>
        <p:nvPicPr>
          <p:cNvPr id="10" name="Google Shape;107;p19">
            <a:extLst>
              <a:ext uri="{FF2B5EF4-FFF2-40B4-BE49-F238E27FC236}">
                <a16:creationId xmlns:a16="http://schemas.microsoft.com/office/drawing/2014/main" id="{65D7EDF6-70A0-4A85-853D-538023AA0E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8784" b="39738"/>
          <a:stretch/>
        </p:blipFill>
        <p:spPr>
          <a:xfrm>
            <a:off x="7803567" y="762856"/>
            <a:ext cx="3887467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958384-1167-40D4-92C4-E52B95C22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077" y="1843088"/>
            <a:ext cx="782955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885781" y="2491755"/>
            <a:ext cx="8219600" cy="13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 document = </a:t>
            </a:r>
            <a:r>
              <a:rPr lang="de" sz="1467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Document();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PdfWriter.</a:t>
            </a:r>
            <a:r>
              <a:rPr lang="de" sz="1467" i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getInstance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(document, </a:t>
            </a:r>
            <a:r>
              <a:rPr lang="de" sz="1467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FileOutputStream(</a:t>
            </a:r>
            <a:r>
              <a:rPr lang="de" sz="1467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"result.pdf"</a:t>
            </a:r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document.open();</a:t>
            </a:r>
            <a:endParaRPr sz="1467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 i="1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Append Content</a:t>
            </a:r>
            <a:endParaRPr sz="1467" i="1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document.close();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85781" y="4825255"/>
            <a:ext cx="8219600" cy="946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PdfPTable table = </a:t>
            </a:r>
            <a:r>
              <a:rPr lang="de" sz="1467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PdfPTable(</a:t>
            </a:r>
            <a:r>
              <a:rPr lang="de" sz="1467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de" sz="1467" i="1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1 Column</a:t>
            </a:r>
            <a:endParaRPr sz="1467" i="1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PdfPCell cell = </a:t>
            </a:r>
            <a:r>
              <a:rPr lang="de" sz="1467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PdfPCell(</a:t>
            </a:r>
            <a:r>
              <a:rPr lang="de" sz="1467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Phrase(</a:t>
            </a:r>
            <a:r>
              <a:rPr lang="de" sz="1467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6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de" sz="146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table.addCell(cell);</a:t>
            </a:r>
            <a:endParaRPr sz="146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885780" y="1875188"/>
            <a:ext cx="4255515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400" dirty="0"/>
              <a:t>Ein PDF Dokument erzeugen</a:t>
            </a:r>
            <a:endParaRPr sz="2400" dirty="0"/>
          </a:p>
        </p:txBody>
      </p:sp>
      <p:sp>
        <p:nvSpPr>
          <p:cNvPr id="106" name="Google Shape;106;p19"/>
          <p:cNvSpPr txBox="1"/>
          <p:nvPr/>
        </p:nvSpPr>
        <p:spPr>
          <a:xfrm>
            <a:off x="885781" y="4259121"/>
            <a:ext cx="3552400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400"/>
              <a:t>Eine Tabelle anhängen</a:t>
            </a:r>
            <a:endParaRPr sz="2400"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t="38784" b="39738"/>
          <a:stretch/>
        </p:blipFill>
        <p:spPr>
          <a:xfrm>
            <a:off x="7803567" y="762856"/>
            <a:ext cx="3887467" cy="8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C8D9A1CA-94A1-45CB-85E5-D83054A535A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PDF Export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990600" y="2361300"/>
            <a:ext cx="10515600" cy="164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35714"/>
              </a:lnSpc>
            </a:pPr>
            <a:r>
              <a:rPr lang="de" sz="1400" dirty="0">
                <a:solidFill>
                  <a:srgbClr val="FA8D3E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 API</a:t>
            </a:r>
            <a:r>
              <a:rPr lang="de" sz="1400" dirty="0">
                <a:solidFill>
                  <a:srgbClr val="ED93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400" dirty="0">
                <a:solidFill>
                  <a:srgbClr val="F2AE49"/>
                </a:solidFill>
                <a:latin typeface="Courier New"/>
                <a:ea typeface="Courier New"/>
                <a:cs typeface="Courier New"/>
                <a:sym typeface="Courier New"/>
              </a:rPr>
              <a:t>getTournamentResultPDF</a:t>
            </a: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(tournamentId)</a:t>
            </a:r>
            <a:endParaRPr sz="1400" dirty="0">
              <a:solidFill>
                <a:srgbClr val="6C76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609585">
              <a:lnSpc>
                <a:spcPct val="135714"/>
              </a:lnSpc>
            </a:pPr>
            <a:r>
              <a:rPr lang="de" sz="1400" dirty="0">
                <a:solidFill>
                  <a:srgbClr val="ED93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400" dirty="0">
                <a:solidFill>
                  <a:srgbClr val="F2AE49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400" dirty="0">
                <a:solidFill>
                  <a:srgbClr val="A37ACC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1400" dirty="0">
                <a:solidFill>
                  <a:srgbClr val="FA8D3E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1400" dirty="0">
                <a:solidFill>
                  <a:srgbClr val="F2AE49"/>
                </a:solidFill>
                <a:latin typeface="Courier New"/>
                <a:ea typeface="Courier New"/>
                <a:cs typeface="Courier New"/>
                <a:sym typeface="Courier New"/>
              </a:rPr>
              <a:t>downloadFile</a:t>
            </a: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400" dirty="0">
              <a:solidFill>
                <a:srgbClr val="6C76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585" indent="609585">
              <a:lnSpc>
                <a:spcPct val="135714"/>
              </a:lnSpc>
            </a:pP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API_URL </a:t>
            </a:r>
            <a:r>
              <a:rPr lang="de" sz="1400" dirty="0">
                <a:solidFill>
                  <a:srgbClr val="ED936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 response</a:t>
            </a:r>
            <a:r>
              <a:rPr lang="de" sz="1400" dirty="0">
                <a:solidFill>
                  <a:srgbClr val="ED93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resourcePath,</a:t>
            </a:r>
            <a:endParaRPr sz="1400" dirty="0">
              <a:solidFill>
                <a:srgbClr val="6C76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	</a:t>
            </a:r>
            <a:r>
              <a:rPr lang="de" sz="1400" dirty="0">
                <a:solidFill>
                  <a:srgbClr val="86B300"/>
                </a:solidFill>
                <a:latin typeface="Courier New"/>
                <a:ea typeface="Courier New"/>
                <a:cs typeface="Courier New"/>
                <a:sym typeface="Courier New"/>
              </a:rPr>
              <a:t>`tournamentResult_${</a:t>
            </a: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tournamentName</a:t>
            </a:r>
            <a:r>
              <a:rPr lang="de" sz="1400" dirty="0">
                <a:solidFill>
                  <a:srgbClr val="86B300"/>
                </a:solidFill>
                <a:latin typeface="Courier New"/>
                <a:ea typeface="Courier New"/>
                <a:cs typeface="Courier New"/>
                <a:sym typeface="Courier New"/>
              </a:rPr>
              <a:t>}.pdf`</a:t>
            </a:r>
            <a:endParaRPr sz="1400" dirty="0">
              <a:solidFill>
                <a:srgbClr val="86B3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de" sz="1400" dirty="0">
                <a:solidFill>
                  <a:srgbClr val="6C768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00" dirty="0">
              <a:solidFill>
                <a:srgbClr val="6C76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609585">
              <a:lnSpc>
                <a:spcPct val="135714"/>
              </a:lnSpc>
            </a:pPr>
            <a:endParaRPr sz="1400" dirty="0">
              <a:solidFill>
                <a:srgbClr val="FA8D3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990599" y="1823900"/>
            <a:ext cx="3354635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400" dirty="0"/>
              <a:t>Das PDF herunterladen</a:t>
            </a:r>
            <a:endParaRPr sz="24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69240AA-49DA-4FAD-8A62-C43A3E8FFC1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PDF Export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357" y="1865592"/>
            <a:ext cx="4979286" cy="447488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B42AAF6-D026-4CA5-A0FA-1CD8A0B4E66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PDF Export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24125-381A-7849-9B5E-15C1C5AF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492" y="1602220"/>
            <a:ext cx="9144000" cy="2387600"/>
          </a:xfrm>
        </p:spPr>
        <p:txBody>
          <a:bodyPr>
            <a:norm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SPIELMODI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6E24C9-200D-7543-9893-CDD050346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254" y="974843"/>
            <a:ext cx="2064476" cy="206447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B47FF4-F505-454E-B2CD-E8F5CE1C3236}"/>
              </a:ext>
            </a:extLst>
          </p:cNvPr>
          <p:cNvSpPr txBox="1">
            <a:spLocks/>
          </p:cNvSpPr>
          <p:nvPr/>
        </p:nvSpPr>
        <p:spPr>
          <a:xfrm>
            <a:off x="1247492" y="2029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545421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E0A3909-C985-A14D-9777-226F25BCCDC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STRATEGY PATTERN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70480-161E-FD49-A20A-0AF6B09CD1E3}"/>
              </a:ext>
            </a:extLst>
          </p:cNvPr>
          <p:cNvSpPr/>
          <p:nvPr/>
        </p:nvSpPr>
        <p:spPr>
          <a:xfrm rot="16200000">
            <a:off x="3937990" y="3468288"/>
            <a:ext cx="3086101" cy="8929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IGameMode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42F6DBD-6731-E749-A596-B8A23EE5AC3A}"/>
              </a:ext>
            </a:extLst>
          </p:cNvPr>
          <p:cNvSpPr/>
          <p:nvPr/>
        </p:nvSpPr>
        <p:spPr>
          <a:xfrm rot="16200000">
            <a:off x="1104302" y="2886667"/>
            <a:ext cx="3086101" cy="20562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Tournament</a:t>
            </a:r>
          </a:p>
          <a:p>
            <a:pPr algn="ctr"/>
            <a:r>
              <a:rPr lang="de-DE" sz="2400" dirty="0"/>
              <a:t>&lt;IGameMode&gt;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12B268-FD54-BF43-89B3-A048C2AFAB85}"/>
              </a:ext>
            </a:extLst>
          </p:cNvPr>
          <p:cNvSpPr/>
          <p:nvPr/>
        </p:nvSpPr>
        <p:spPr>
          <a:xfrm>
            <a:off x="7277099" y="3468287"/>
            <a:ext cx="2867026" cy="8929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Solo Match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B438B49-6522-3E4E-BDF4-9601BE04EAC3}"/>
              </a:ext>
            </a:extLst>
          </p:cNvPr>
          <p:cNvSpPr/>
          <p:nvPr/>
        </p:nvSpPr>
        <p:spPr>
          <a:xfrm>
            <a:off x="7277099" y="4564853"/>
            <a:ext cx="2867026" cy="8929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Team Match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F5D0207-FBA9-034D-80FA-44747E7650C4}"/>
              </a:ext>
            </a:extLst>
          </p:cNvPr>
          <p:cNvSpPr/>
          <p:nvPr/>
        </p:nvSpPr>
        <p:spPr>
          <a:xfrm>
            <a:off x="7277099" y="2371721"/>
            <a:ext cx="2867026" cy="8929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Single K. O.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EBECC1-1808-264E-8F3E-7AD790DFF79E}"/>
              </a:ext>
            </a:extLst>
          </p:cNvPr>
          <p:cNvCxnSpPr>
            <a:cxnSpLocks/>
          </p:cNvCxnSpPr>
          <p:nvPr/>
        </p:nvCxnSpPr>
        <p:spPr>
          <a:xfrm flipH="1">
            <a:off x="3818334" y="3914772"/>
            <a:ext cx="1057275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D51718D-7234-E14A-8E65-317DA9A6E871}"/>
              </a:ext>
            </a:extLst>
          </p:cNvPr>
          <p:cNvCxnSpPr>
            <a:cxnSpLocks/>
          </p:cNvCxnSpPr>
          <p:nvPr/>
        </p:nvCxnSpPr>
        <p:spPr>
          <a:xfrm>
            <a:off x="6175771" y="2764624"/>
            <a:ext cx="910830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E0DE4B8-537F-0147-9245-78F69C52323D}"/>
              </a:ext>
            </a:extLst>
          </p:cNvPr>
          <p:cNvCxnSpPr>
            <a:cxnSpLocks/>
          </p:cNvCxnSpPr>
          <p:nvPr/>
        </p:nvCxnSpPr>
        <p:spPr>
          <a:xfrm>
            <a:off x="6175771" y="3914772"/>
            <a:ext cx="910830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CBC9290-83AE-EB4F-A6C6-BF394FFAFE08}"/>
              </a:ext>
            </a:extLst>
          </p:cNvPr>
          <p:cNvCxnSpPr>
            <a:cxnSpLocks/>
          </p:cNvCxnSpPr>
          <p:nvPr/>
        </p:nvCxnSpPr>
        <p:spPr>
          <a:xfrm>
            <a:off x="6175771" y="5011338"/>
            <a:ext cx="910830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4BAB467C-4AEF-47CC-B4E1-450D844C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568" y="1571026"/>
            <a:ext cx="3474588" cy="42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8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C698A-49A1-4054-80C4-D5D3A71A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Spielergebnisse (1/3)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ED0552-49FC-43E9-8E87-8CE90F3F2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504" y="3449126"/>
            <a:ext cx="1767892" cy="9251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B01E38D-0DB0-4EE3-85B0-A3F62E6BB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553" y="5905790"/>
            <a:ext cx="736408" cy="3858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CDE2733-DDF1-4C7A-91D0-1875AF849C62}"/>
              </a:ext>
            </a:extLst>
          </p:cNvPr>
          <p:cNvSpPr/>
          <p:nvPr/>
        </p:nvSpPr>
        <p:spPr>
          <a:xfrm>
            <a:off x="3698544" y="5803872"/>
            <a:ext cx="4248426" cy="589714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A5620AF-B25D-4DC4-B43F-677E8ADD1923}"/>
              </a:ext>
            </a:extLst>
          </p:cNvPr>
          <p:cNvSpPr/>
          <p:nvPr/>
        </p:nvSpPr>
        <p:spPr>
          <a:xfrm>
            <a:off x="2065145" y="3080069"/>
            <a:ext cx="7515225" cy="1663313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B1DED31-4ACA-4399-BDF2-C68129DCD390}"/>
              </a:ext>
            </a:extLst>
          </p:cNvPr>
          <p:cNvSpPr/>
          <p:nvPr/>
        </p:nvSpPr>
        <p:spPr>
          <a:xfrm>
            <a:off x="3698544" y="1763890"/>
            <a:ext cx="4248426" cy="619381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B28EFAD-027E-452F-A0B0-72252FBBC9EC}"/>
              </a:ext>
            </a:extLst>
          </p:cNvPr>
          <p:cNvCxnSpPr>
            <a:cxnSpLocks/>
          </p:cNvCxnSpPr>
          <p:nvPr/>
        </p:nvCxnSpPr>
        <p:spPr>
          <a:xfrm>
            <a:off x="5822757" y="5127105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C0E79F1-F12E-4C01-BB1F-85C1ABEF5BA8}"/>
              </a:ext>
            </a:extLst>
          </p:cNvPr>
          <p:cNvCxnSpPr>
            <a:cxnSpLocks/>
          </p:cNvCxnSpPr>
          <p:nvPr/>
        </p:nvCxnSpPr>
        <p:spPr>
          <a:xfrm>
            <a:off x="5822757" y="2476977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39C18AE-6616-4DEC-B176-5464CBD2F04F}"/>
              </a:ext>
            </a:extLst>
          </p:cNvPr>
          <p:cNvSpPr/>
          <p:nvPr/>
        </p:nvSpPr>
        <p:spPr>
          <a:xfrm>
            <a:off x="4756064" y="3280199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Match Endpunkt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C30DD-BE36-46EA-98DF-A465C497078B}"/>
              </a:ext>
            </a:extLst>
          </p:cNvPr>
          <p:cNvSpPr/>
          <p:nvPr/>
        </p:nvSpPr>
        <p:spPr>
          <a:xfrm>
            <a:off x="4756065" y="3750505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Match Service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E51654C-F75B-4DB4-88C1-FAEE1724372B}"/>
              </a:ext>
            </a:extLst>
          </p:cNvPr>
          <p:cNvSpPr/>
          <p:nvPr/>
        </p:nvSpPr>
        <p:spPr>
          <a:xfrm>
            <a:off x="4756064" y="4220811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Match Repository</a:t>
            </a:r>
          </a:p>
        </p:txBody>
      </p:sp>
      <p:sp>
        <p:nvSpPr>
          <p:cNvPr id="17" name="Pfeil: nach links gekrümmt 16">
            <a:extLst>
              <a:ext uri="{FF2B5EF4-FFF2-40B4-BE49-F238E27FC236}">
                <a16:creationId xmlns:a16="http://schemas.microsoft.com/office/drawing/2014/main" id="{1313D59A-8D3E-4820-A20B-5D3CEAC97E67}"/>
              </a:ext>
            </a:extLst>
          </p:cNvPr>
          <p:cNvSpPr/>
          <p:nvPr/>
        </p:nvSpPr>
        <p:spPr>
          <a:xfrm>
            <a:off x="7127632" y="3449126"/>
            <a:ext cx="281354" cy="422414"/>
          </a:xfrm>
          <a:prstGeom prst="curvedLeftArrow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Pfeil: nach links gekrümmt 17">
            <a:extLst>
              <a:ext uri="{FF2B5EF4-FFF2-40B4-BE49-F238E27FC236}">
                <a16:creationId xmlns:a16="http://schemas.microsoft.com/office/drawing/2014/main" id="{271DA62A-22CA-42A1-A034-0352B8E45CB0}"/>
              </a:ext>
            </a:extLst>
          </p:cNvPr>
          <p:cNvSpPr/>
          <p:nvPr/>
        </p:nvSpPr>
        <p:spPr>
          <a:xfrm>
            <a:off x="7127632" y="4000916"/>
            <a:ext cx="281354" cy="422414"/>
          </a:xfrm>
          <a:prstGeom prst="curvedLeftArrow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A7599C3-FB11-4B12-8D36-FF515B2ED589}"/>
              </a:ext>
            </a:extLst>
          </p:cNvPr>
          <p:cNvSpPr/>
          <p:nvPr/>
        </p:nvSpPr>
        <p:spPr>
          <a:xfrm>
            <a:off x="4756063" y="1905484"/>
            <a:ext cx="2278801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Match Ergebnisse</a:t>
            </a:r>
          </a:p>
        </p:txBody>
      </p:sp>
    </p:spTree>
    <p:extLst>
      <p:ext uri="{BB962C8B-B14F-4D97-AF65-F5344CB8AC3E}">
        <p14:creationId xmlns:p14="http://schemas.microsoft.com/office/powerpoint/2010/main" val="4095792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C698A-49A1-4054-80C4-D5D3A71A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Spielergebnisse (1/3)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18C084-420E-4B44-B807-BD4C0D43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1" y="1690688"/>
            <a:ext cx="11117943" cy="44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68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C698A-49A1-4054-80C4-D5D3A71A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Spielergebnisse (2/3)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ED0552-49FC-43E9-8E87-8CE90F3F2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504" y="3449126"/>
            <a:ext cx="1767892" cy="9251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B01E38D-0DB0-4EE3-85B0-A3F62E6BB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553" y="5905790"/>
            <a:ext cx="736408" cy="3858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CDE2733-DDF1-4C7A-91D0-1875AF849C62}"/>
              </a:ext>
            </a:extLst>
          </p:cNvPr>
          <p:cNvSpPr/>
          <p:nvPr/>
        </p:nvSpPr>
        <p:spPr>
          <a:xfrm>
            <a:off x="3698544" y="5803872"/>
            <a:ext cx="4248426" cy="589714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A5620AF-B25D-4DC4-B43F-677E8ADD1923}"/>
              </a:ext>
            </a:extLst>
          </p:cNvPr>
          <p:cNvSpPr/>
          <p:nvPr/>
        </p:nvSpPr>
        <p:spPr>
          <a:xfrm>
            <a:off x="2065145" y="3080069"/>
            <a:ext cx="7515225" cy="1663313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B1DED31-4ACA-4399-BDF2-C68129DCD390}"/>
              </a:ext>
            </a:extLst>
          </p:cNvPr>
          <p:cNvSpPr/>
          <p:nvPr/>
        </p:nvSpPr>
        <p:spPr>
          <a:xfrm>
            <a:off x="3698544" y="1763890"/>
            <a:ext cx="4248426" cy="619381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B28EFAD-027E-452F-A0B0-72252FBBC9EC}"/>
              </a:ext>
            </a:extLst>
          </p:cNvPr>
          <p:cNvCxnSpPr>
            <a:cxnSpLocks/>
          </p:cNvCxnSpPr>
          <p:nvPr/>
        </p:nvCxnSpPr>
        <p:spPr>
          <a:xfrm>
            <a:off x="5822757" y="5127105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C0E79F1-F12E-4C01-BB1F-85C1ABEF5BA8}"/>
              </a:ext>
            </a:extLst>
          </p:cNvPr>
          <p:cNvCxnSpPr>
            <a:cxnSpLocks/>
          </p:cNvCxnSpPr>
          <p:nvPr/>
        </p:nvCxnSpPr>
        <p:spPr>
          <a:xfrm>
            <a:off x="5822757" y="2476977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39C18AE-6616-4DEC-B176-5464CBD2F04F}"/>
              </a:ext>
            </a:extLst>
          </p:cNvPr>
          <p:cNvSpPr/>
          <p:nvPr/>
        </p:nvSpPr>
        <p:spPr>
          <a:xfrm>
            <a:off x="4756064" y="3280199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Turnier Endpunkt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C30DD-BE36-46EA-98DF-A465C497078B}"/>
              </a:ext>
            </a:extLst>
          </p:cNvPr>
          <p:cNvSpPr/>
          <p:nvPr/>
        </p:nvSpPr>
        <p:spPr>
          <a:xfrm>
            <a:off x="4756065" y="3750505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Turnier Service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E51654C-F75B-4DB4-88C1-FAEE1724372B}"/>
              </a:ext>
            </a:extLst>
          </p:cNvPr>
          <p:cNvSpPr/>
          <p:nvPr/>
        </p:nvSpPr>
        <p:spPr>
          <a:xfrm>
            <a:off x="4756064" y="4220811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Turnier Repository</a:t>
            </a:r>
          </a:p>
        </p:txBody>
      </p:sp>
      <p:sp>
        <p:nvSpPr>
          <p:cNvPr id="17" name="Pfeil: nach links gekrümmt 16">
            <a:extLst>
              <a:ext uri="{FF2B5EF4-FFF2-40B4-BE49-F238E27FC236}">
                <a16:creationId xmlns:a16="http://schemas.microsoft.com/office/drawing/2014/main" id="{1313D59A-8D3E-4820-A20B-5D3CEAC97E67}"/>
              </a:ext>
            </a:extLst>
          </p:cNvPr>
          <p:cNvSpPr/>
          <p:nvPr/>
        </p:nvSpPr>
        <p:spPr>
          <a:xfrm>
            <a:off x="7127632" y="3449126"/>
            <a:ext cx="281354" cy="422414"/>
          </a:xfrm>
          <a:prstGeom prst="curvedLeftArrow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Pfeil: nach links gekrümmt 17">
            <a:extLst>
              <a:ext uri="{FF2B5EF4-FFF2-40B4-BE49-F238E27FC236}">
                <a16:creationId xmlns:a16="http://schemas.microsoft.com/office/drawing/2014/main" id="{271DA62A-22CA-42A1-A034-0352B8E45CB0}"/>
              </a:ext>
            </a:extLst>
          </p:cNvPr>
          <p:cNvSpPr/>
          <p:nvPr/>
        </p:nvSpPr>
        <p:spPr>
          <a:xfrm>
            <a:off x="7127632" y="4000916"/>
            <a:ext cx="281354" cy="422414"/>
          </a:xfrm>
          <a:prstGeom prst="curvedLeftArrow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A7599C3-FB11-4B12-8D36-FF515B2ED589}"/>
              </a:ext>
            </a:extLst>
          </p:cNvPr>
          <p:cNvSpPr/>
          <p:nvPr/>
        </p:nvSpPr>
        <p:spPr>
          <a:xfrm>
            <a:off x="4756064" y="1905484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Turnier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7C84A9-FEC0-4A7F-BE7B-5E9925930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29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4FB6355-381F-8A4F-AEB5-F6C371089F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514" y="0"/>
            <a:ext cx="5238749" cy="39290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01ED84-06E1-7843-9123-060D17139E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-1"/>
            <a:ext cx="6005514" cy="45041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198F4C9-2C30-5D49-B154-B6A30F69215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706161" y="1626398"/>
            <a:ext cx="3525440" cy="69377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2ADD45F-D7E8-794E-9170-BD72831BE59D}"/>
              </a:ext>
            </a:extLst>
          </p:cNvPr>
          <p:cNvSpPr txBox="1"/>
          <p:nvPr/>
        </p:nvSpPr>
        <p:spPr>
          <a:xfrm rot="5400000">
            <a:off x="8646454" y="3295978"/>
            <a:ext cx="6205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Schüler- &amp; Studentenzentrum Rosenheim</a:t>
            </a:r>
            <a:endParaRPr lang="de-DE" sz="2800" dirty="0">
              <a:hlinkClick r:id="rId6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BDBA2AE-CA8F-594A-963B-787A53EF1A8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543676" y="3332559"/>
            <a:ext cx="4700587" cy="35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2B70C-B153-40C7-A67E-6392B175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Spielergebnisse (3/3)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3E91616-31E2-4A10-8EE0-0B73F46D3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6118"/>
            <a:ext cx="10515600" cy="26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0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2B70C-B153-40C7-A67E-6392B175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Spielergebnisse (3/3)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76E8C2E-8162-423E-A5E7-865517EA2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348" y="1548366"/>
            <a:ext cx="9745303" cy="48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0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24125-381A-7849-9B5E-15C1C5AF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492" y="1602220"/>
            <a:ext cx="9144000" cy="2387600"/>
          </a:xfrm>
        </p:spPr>
        <p:txBody>
          <a:bodyPr>
            <a:normAutofit/>
          </a:bodyPr>
          <a:lstStyle/>
          <a:p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CI / CD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6E24C9-200D-7543-9893-CDD050346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254" y="974843"/>
            <a:ext cx="2064476" cy="206447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B47FF4-F505-454E-B2CD-E8F5CE1C3236}"/>
              </a:ext>
            </a:extLst>
          </p:cNvPr>
          <p:cNvSpPr txBox="1">
            <a:spLocks/>
          </p:cNvSpPr>
          <p:nvPr/>
        </p:nvSpPr>
        <p:spPr>
          <a:xfrm>
            <a:off x="1247492" y="2029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1821046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5DF96E1-C255-6F4B-BD34-A361187FB172}"/>
              </a:ext>
            </a:extLst>
          </p:cNvPr>
          <p:cNvGrpSpPr/>
          <p:nvPr/>
        </p:nvGrpSpPr>
        <p:grpSpPr>
          <a:xfrm>
            <a:off x="6096000" y="2938261"/>
            <a:ext cx="5172075" cy="1924453"/>
            <a:chOff x="838200" y="1871661"/>
            <a:chExt cx="5648327" cy="20673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BEEF1EF-1890-0F4D-8677-DFB6B008B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842"/>
            <a:stretch/>
          </p:blipFill>
          <p:spPr>
            <a:xfrm>
              <a:off x="838200" y="1871662"/>
              <a:ext cx="2462214" cy="20673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29628B7-763D-334C-964B-3C5D3A8BF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842"/>
            <a:stretch/>
          </p:blipFill>
          <p:spPr>
            <a:xfrm>
              <a:off x="3300414" y="1871661"/>
              <a:ext cx="3186113" cy="206739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A9723C67-C0E8-9941-B132-01B0CC4D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36" y="2938261"/>
            <a:ext cx="2303359" cy="1924517"/>
          </a:xfrm>
          <a:prstGeom prst="rect">
            <a:avLst/>
          </a:prstGeom>
          <a:ln>
            <a:noFill/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956AAB1-AFF7-9541-8F83-FB02A52054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532" y="4369510"/>
            <a:ext cx="640643" cy="64064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BA3E472B-E0CA-8F4C-B668-3250F2BC1226}"/>
              </a:ext>
            </a:extLst>
          </p:cNvPr>
          <p:cNvSpPr txBox="1"/>
          <p:nvPr/>
        </p:nvSpPr>
        <p:spPr>
          <a:xfrm>
            <a:off x="3772296" y="5201310"/>
            <a:ext cx="53097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gitlab-ci.yml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Build (mvn package clean, npm run build,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Deploy 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046D63A-0DF1-8C41-80CC-81AD835E0E8B}"/>
              </a:ext>
            </a:extLst>
          </p:cNvPr>
          <p:cNvCxnSpPr/>
          <p:nvPr/>
        </p:nvCxnSpPr>
        <p:spPr>
          <a:xfrm>
            <a:off x="3772296" y="3987599"/>
            <a:ext cx="1757362" cy="0"/>
          </a:xfrm>
          <a:prstGeom prst="straightConnector1">
            <a:avLst/>
          </a:prstGeom>
          <a:ln w="200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1B0C8AD2-D962-924C-A41D-0E4B863469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860" y="1258731"/>
            <a:ext cx="1575380" cy="6956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B265F18-7E32-A148-BC55-A20B514410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5441" y="1390399"/>
            <a:ext cx="2378282" cy="432271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15AE201D-6C4B-2442-9404-F2C89C7F9249}"/>
              </a:ext>
            </a:extLst>
          </p:cNvPr>
          <p:cNvSpPr txBox="1"/>
          <p:nvPr/>
        </p:nvSpPr>
        <p:spPr>
          <a:xfrm>
            <a:off x="1157527" y="2437261"/>
            <a:ext cx="1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4F5753B-5A9E-BD46-8812-50AB8FA67C1E}"/>
              </a:ext>
            </a:extLst>
          </p:cNvPr>
          <p:cNvSpPr txBox="1"/>
          <p:nvPr/>
        </p:nvSpPr>
        <p:spPr>
          <a:xfrm>
            <a:off x="3823683" y="2434242"/>
            <a:ext cx="1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8BF058A-A54B-E54F-9622-94FF8A6F3564}"/>
              </a:ext>
            </a:extLst>
          </p:cNvPr>
          <p:cNvSpPr txBox="1"/>
          <p:nvPr/>
        </p:nvSpPr>
        <p:spPr>
          <a:xfrm>
            <a:off x="7747471" y="2419662"/>
            <a:ext cx="193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PUBLIC CLOUD</a:t>
            </a:r>
          </a:p>
        </p:txBody>
      </p:sp>
      <p:sp>
        <p:nvSpPr>
          <p:cNvPr id="40" name="Geschweifte Klammer links 39">
            <a:extLst>
              <a:ext uri="{FF2B5EF4-FFF2-40B4-BE49-F238E27FC236}">
                <a16:creationId xmlns:a16="http://schemas.microsoft.com/office/drawing/2014/main" id="{191920A0-2096-B244-ADC2-C68F4BE191D0}"/>
              </a:ext>
            </a:extLst>
          </p:cNvPr>
          <p:cNvSpPr/>
          <p:nvPr/>
        </p:nvSpPr>
        <p:spPr>
          <a:xfrm rot="5400000">
            <a:off x="3182082" y="-293940"/>
            <a:ext cx="404936" cy="5051427"/>
          </a:xfrm>
          <a:prstGeom prst="leftBrace">
            <a:avLst>
              <a:gd name="adj1" fmla="val 8333"/>
              <a:gd name="adj2" fmla="val 513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Geschweifte Klammer links 40">
            <a:extLst>
              <a:ext uri="{FF2B5EF4-FFF2-40B4-BE49-F238E27FC236}">
                <a16:creationId xmlns:a16="http://schemas.microsoft.com/office/drawing/2014/main" id="{72FB4A6E-76A7-8049-BD56-781897980C4B}"/>
              </a:ext>
            </a:extLst>
          </p:cNvPr>
          <p:cNvSpPr/>
          <p:nvPr/>
        </p:nvSpPr>
        <p:spPr>
          <a:xfrm rot="5400000">
            <a:off x="8529916" y="-386809"/>
            <a:ext cx="369332" cy="5237164"/>
          </a:xfrm>
          <a:prstGeom prst="leftBrace">
            <a:avLst>
              <a:gd name="adj1" fmla="val 8333"/>
              <a:gd name="adj2" fmla="val 497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9F3D3863-DC21-4F4F-8FF8-276EEBA9E48B}"/>
              </a:ext>
            </a:extLst>
          </p:cNvPr>
          <p:cNvSpPr txBox="1">
            <a:spLocks/>
          </p:cNvSpPr>
          <p:nvPr/>
        </p:nvSpPr>
        <p:spPr>
          <a:xfrm>
            <a:off x="652464" y="1352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CI / CD PIPELINE</a:t>
            </a:r>
          </a:p>
        </p:txBody>
      </p:sp>
    </p:spTree>
    <p:extLst>
      <p:ext uri="{BB962C8B-B14F-4D97-AF65-F5344CB8AC3E}">
        <p14:creationId xmlns:p14="http://schemas.microsoft.com/office/powerpoint/2010/main" val="3358610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9E8FD-24F7-9D4A-8722-256C06F4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24"/>
            <a:ext cx="10515600" cy="1325563"/>
          </a:xfrm>
        </p:spPr>
        <p:txBody>
          <a:bodyPr/>
          <a:lstStyle/>
          <a:p>
            <a:r>
              <a:rPr lang="de-DE" dirty="0"/>
              <a:t>CD ZIEL INFRASTRUKTUR AUF AZURE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B47FBB-C7C4-9E40-A9A9-54D5231D2F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7599" y="3671353"/>
            <a:ext cx="4918022" cy="8400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4E40BAC-AD83-364F-8C40-1944A09E8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114" y="1812043"/>
            <a:ext cx="4918022" cy="8400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ED986-E0AB-A343-A26B-58D713584C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247" y="5480898"/>
            <a:ext cx="4918023" cy="84001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0E50C87-A4E9-BC46-AB6F-D21D679A5E9D}"/>
              </a:ext>
            </a:extLst>
          </p:cNvPr>
          <p:cNvSpPr/>
          <p:nvPr/>
        </p:nvSpPr>
        <p:spPr>
          <a:xfrm>
            <a:off x="2478998" y="5345778"/>
            <a:ext cx="7515225" cy="108585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92F404F-15C6-B140-9B8D-D19EA4A0B86C}"/>
              </a:ext>
            </a:extLst>
          </p:cNvPr>
          <p:cNvSpPr/>
          <p:nvPr/>
        </p:nvSpPr>
        <p:spPr>
          <a:xfrm>
            <a:off x="2493370" y="3500517"/>
            <a:ext cx="7515225" cy="108585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6B83616-74C3-A149-BC9B-5A5B2C3D6C45}"/>
              </a:ext>
            </a:extLst>
          </p:cNvPr>
          <p:cNvSpPr/>
          <p:nvPr/>
        </p:nvSpPr>
        <p:spPr>
          <a:xfrm>
            <a:off x="2493370" y="1690688"/>
            <a:ext cx="7515225" cy="108585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039B4D-5F52-184D-AF73-A1F9D5E37C4E}"/>
              </a:ext>
            </a:extLst>
          </p:cNvPr>
          <p:cNvSpPr txBox="1"/>
          <p:nvPr/>
        </p:nvSpPr>
        <p:spPr>
          <a:xfrm rot="16200000">
            <a:off x="1302145" y="5719425"/>
            <a:ext cx="1447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STORE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B450F3-4681-1B45-8034-E57266D083DE}"/>
              </a:ext>
            </a:extLst>
          </p:cNvPr>
          <p:cNvSpPr txBox="1"/>
          <p:nvPr/>
        </p:nvSpPr>
        <p:spPr>
          <a:xfrm rot="16200000">
            <a:off x="1409685" y="3874164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4589841-1D2D-164E-A9C1-4E31D37590D2}"/>
              </a:ext>
            </a:extLst>
          </p:cNvPr>
          <p:cNvSpPr txBox="1"/>
          <p:nvPr/>
        </p:nvSpPr>
        <p:spPr>
          <a:xfrm rot="16200000">
            <a:off x="1340821" y="2064336"/>
            <a:ext cx="1378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A02635A-DBB3-0041-8765-E1291B502E68}"/>
              </a:ext>
            </a:extLst>
          </p:cNvPr>
          <p:cNvCxnSpPr>
            <a:cxnSpLocks/>
          </p:cNvCxnSpPr>
          <p:nvPr/>
        </p:nvCxnSpPr>
        <p:spPr>
          <a:xfrm>
            <a:off x="6332259" y="4663964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15C862AA-18C9-EE4B-8C78-241113941DD3}"/>
              </a:ext>
            </a:extLst>
          </p:cNvPr>
          <p:cNvSpPr txBox="1"/>
          <p:nvPr/>
        </p:nvSpPr>
        <p:spPr>
          <a:xfrm>
            <a:off x="6478007" y="476700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8F32AA-4D2C-0740-93C3-6C4D12543FAB}"/>
              </a:ext>
            </a:extLst>
          </p:cNvPr>
          <p:cNvCxnSpPr>
            <a:cxnSpLocks/>
          </p:cNvCxnSpPr>
          <p:nvPr/>
        </p:nvCxnSpPr>
        <p:spPr>
          <a:xfrm>
            <a:off x="6332259" y="2866207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441FD2E2-F319-F64F-9D87-880AFA2DBB8B}"/>
              </a:ext>
            </a:extLst>
          </p:cNvPr>
          <p:cNvSpPr txBox="1"/>
          <p:nvPr/>
        </p:nvSpPr>
        <p:spPr>
          <a:xfrm>
            <a:off x="6478007" y="296925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83771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5899B-058E-574C-8D54-28C1B370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LESSONS LEARNED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6E4188-0093-3F42-B0AA-D2AA3AFDA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6"/>
            <a:ext cx="979676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Stateful vs. Stateless während der Konzeption berücksichtigen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Technischen Durchstich so früh wie möglich erzielen</a:t>
            </a: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Front-End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Back-End  Datenbank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Großzügige Zeitplanung: Alles dauert länger als erwartet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Know-how Transfer funktioniert am besten in 1:1 Sitzungen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08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6A614BA-F624-BE4E-89EF-8E04E754C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2156" y="2341212"/>
            <a:ext cx="3867688" cy="217557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CE3322D-7540-014C-AD22-527AE0B57C94}"/>
              </a:ext>
            </a:extLst>
          </p:cNvPr>
          <p:cNvSpPr/>
          <p:nvPr/>
        </p:nvSpPr>
        <p:spPr>
          <a:xfrm>
            <a:off x="3852211" y="4316732"/>
            <a:ext cx="4487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https://github.com/Team-KICKERCUP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DFAB8AC-30F0-0B41-92BA-7F80DEE7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280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Find us 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4BC1B80-99ED-814B-8BD0-930F8C84423E}"/>
              </a:ext>
            </a:extLst>
          </p:cNvPr>
          <p:cNvSpPr/>
          <p:nvPr/>
        </p:nvSpPr>
        <p:spPr>
          <a:xfrm>
            <a:off x="2658842" y="6100043"/>
            <a:ext cx="7201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KICKERCUP ist Open Source unter der CC BY 3.0 DE Lizenz</a:t>
            </a:r>
          </a:p>
        </p:txBody>
      </p:sp>
    </p:spTree>
    <p:extLst>
      <p:ext uri="{BB962C8B-B14F-4D97-AF65-F5344CB8AC3E}">
        <p14:creationId xmlns:p14="http://schemas.microsoft.com/office/powerpoint/2010/main" val="4048235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97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190397F-2BE0-6B4F-948A-E1B66C5B99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003" y="3556513"/>
            <a:ext cx="1767892" cy="92519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56CF794-BC0D-C94C-8E30-5751EEC659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004" y="1841208"/>
            <a:ext cx="1729750" cy="73614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2CF603-6254-4848-B331-C6D0870C07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96" y="2469363"/>
            <a:ext cx="1643063" cy="4593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4F977D-FBB2-404A-8142-E05F18FFAB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23" y="2966556"/>
            <a:ext cx="1753512" cy="48691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E7B86B-5A3B-A74B-8A29-027250073D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975" y="5446883"/>
            <a:ext cx="1636043" cy="85728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B66B990-13BE-AE46-ADC6-533F116A3EB9}"/>
              </a:ext>
            </a:extLst>
          </p:cNvPr>
          <p:cNvSpPr/>
          <p:nvPr/>
        </p:nvSpPr>
        <p:spPr>
          <a:xfrm>
            <a:off x="4090588" y="5321448"/>
            <a:ext cx="7515225" cy="108585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5B54F29-FADC-EC4C-B8C7-D8E7D3DCFD4C}"/>
              </a:ext>
            </a:extLst>
          </p:cNvPr>
          <p:cNvSpPr/>
          <p:nvPr/>
        </p:nvSpPr>
        <p:spPr>
          <a:xfrm>
            <a:off x="4104960" y="3476187"/>
            <a:ext cx="7515225" cy="108585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138BFEC-9062-8E47-8419-230ACCCA414B}"/>
              </a:ext>
            </a:extLst>
          </p:cNvPr>
          <p:cNvSpPr/>
          <p:nvPr/>
        </p:nvSpPr>
        <p:spPr>
          <a:xfrm>
            <a:off x="4104960" y="1666358"/>
            <a:ext cx="7515225" cy="108585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3058975-A201-4E45-9972-A65086446F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23" y="1689203"/>
            <a:ext cx="1595077" cy="70430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DEE15C3-BD31-E44A-8E3B-D869441E8F81}"/>
              </a:ext>
            </a:extLst>
          </p:cNvPr>
          <p:cNvSpPr txBox="1"/>
          <p:nvPr/>
        </p:nvSpPr>
        <p:spPr>
          <a:xfrm rot="16200000">
            <a:off x="2913735" y="5695095"/>
            <a:ext cx="1447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STORE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5D92B0-61B1-BE43-9332-FAEF60CF1BDE}"/>
              </a:ext>
            </a:extLst>
          </p:cNvPr>
          <p:cNvSpPr txBox="1"/>
          <p:nvPr/>
        </p:nvSpPr>
        <p:spPr>
          <a:xfrm rot="16200000">
            <a:off x="3021275" y="3849834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84622C3-30EE-9346-A2F8-465E62A5BDFE}"/>
              </a:ext>
            </a:extLst>
          </p:cNvPr>
          <p:cNvSpPr txBox="1"/>
          <p:nvPr/>
        </p:nvSpPr>
        <p:spPr>
          <a:xfrm rot="16200000">
            <a:off x="2952411" y="2040006"/>
            <a:ext cx="1378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21045C9-717D-6F44-A639-E33A4DD98854}"/>
              </a:ext>
            </a:extLst>
          </p:cNvPr>
          <p:cNvCxnSpPr>
            <a:cxnSpLocks/>
          </p:cNvCxnSpPr>
          <p:nvPr/>
        </p:nvCxnSpPr>
        <p:spPr>
          <a:xfrm>
            <a:off x="7943849" y="4639634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F24B05B-446A-E94C-A338-FAD8851FEF55}"/>
              </a:ext>
            </a:extLst>
          </p:cNvPr>
          <p:cNvSpPr txBox="1"/>
          <p:nvPr/>
        </p:nvSpPr>
        <p:spPr>
          <a:xfrm>
            <a:off x="8089597" y="47426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A08059B-D211-9041-88B2-360FBECCA70D}"/>
              </a:ext>
            </a:extLst>
          </p:cNvPr>
          <p:cNvCxnSpPr>
            <a:cxnSpLocks/>
          </p:cNvCxnSpPr>
          <p:nvPr/>
        </p:nvCxnSpPr>
        <p:spPr>
          <a:xfrm>
            <a:off x="7943849" y="2841877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D440416-126A-1343-BFAC-36A5C8552123}"/>
              </a:ext>
            </a:extLst>
          </p:cNvPr>
          <p:cNvSpPr txBox="1"/>
          <p:nvPr/>
        </p:nvSpPr>
        <p:spPr>
          <a:xfrm>
            <a:off x="8089597" y="294492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347942C-812E-2E4B-8FA2-A6ED5BCFB36F}"/>
              </a:ext>
            </a:extLst>
          </p:cNvPr>
          <p:cNvSpPr txBox="1"/>
          <p:nvPr/>
        </p:nvSpPr>
        <p:spPr>
          <a:xfrm>
            <a:off x="7174075" y="3723673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Models, Repositories,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Services, Controller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3EE7DF9-FFCB-9847-B268-32C0A47ABE85}"/>
              </a:ext>
            </a:extLst>
          </p:cNvPr>
          <p:cNvSpPr txBox="1"/>
          <p:nvPr/>
        </p:nvSpPr>
        <p:spPr>
          <a:xfrm>
            <a:off x="6808827" y="1899180"/>
            <a:ext cx="2270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Views, Services,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Typescript Fetch Client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77A669A-AA15-BA45-A969-F89D69A84F61}"/>
              </a:ext>
            </a:extLst>
          </p:cNvPr>
          <p:cNvSpPr txBox="1"/>
          <p:nvPr/>
        </p:nvSpPr>
        <p:spPr>
          <a:xfrm>
            <a:off x="7198709" y="5604939"/>
            <a:ext cx="149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Tables, Views,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F6C138E-F51D-994F-9D20-61D35C8E0006}"/>
              </a:ext>
            </a:extLst>
          </p:cNvPr>
          <p:cNvSpPr/>
          <p:nvPr/>
        </p:nvSpPr>
        <p:spPr>
          <a:xfrm>
            <a:off x="251610" y="1586524"/>
            <a:ext cx="2621624" cy="474094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ACBFC71-4975-5240-9AAB-1E8F185C3718}"/>
              </a:ext>
            </a:extLst>
          </p:cNvPr>
          <p:cNvSpPr txBox="1"/>
          <p:nvPr/>
        </p:nvSpPr>
        <p:spPr>
          <a:xfrm>
            <a:off x="178599" y="6415051"/>
            <a:ext cx="26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TOOLS &amp; FRAMEWORKS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0BC122A0-8B73-FA4E-BD9A-2EA315FEA1A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591"/>
          <a:stretch/>
        </p:blipFill>
        <p:spPr>
          <a:xfrm>
            <a:off x="946880" y="5273084"/>
            <a:ext cx="2210366" cy="81130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4658815-8037-0F46-9D9C-FC54426A6C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22" y="5363004"/>
            <a:ext cx="583043" cy="583043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6BBAA93-3C59-FC44-A9B2-1DB4DC4823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0564" y="132317"/>
            <a:ext cx="1258066" cy="69051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AC0065-2749-B647-8FC3-D442C83FBC08}"/>
              </a:ext>
            </a:extLst>
          </p:cNvPr>
          <p:cNvCxnSpPr>
            <a:cxnSpLocks/>
          </p:cNvCxnSpPr>
          <p:nvPr/>
        </p:nvCxnSpPr>
        <p:spPr>
          <a:xfrm>
            <a:off x="7943849" y="1040416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722E657-8FAE-C24F-9041-4DE52E2D8097}"/>
              </a:ext>
            </a:extLst>
          </p:cNvPr>
          <p:cNvSpPr txBox="1"/>
          <p:nvPr/>
        </p:nvSpPr>
        <p:spPr>
          <a:xfrm>
            <a:off x="8089597" y="1143459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HTTP/S</a:t>
            </a:r>
          </a:p>
        </p:txBody>
      </p:sp>
      <p:pic>
        <p:nvPicPr>
          <p:cNvPr id="1026" name="Picture 2" descr="Bildergebnis für devexpress logo">
            <a:extLst>
              <a:ext uri="{FF2B5EF4-FFF2-40B4-BE49-F238E27FC236}">
                <a16:creationId xmlns:a16="http://schemas.microsoft.com/office/drawing/2014/main" id="{307C810B-4AD6-43A7-A7AC-EB4570EAF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" y="3283474"/>
            <a:ext cx="3492659" cy="109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postman logo">
            <a:extLst>
              <a:ext uri="{FF2B5EF4-FFF2-40B4-BE49-F238E27FC236}">
                <a16:creationId xmlns:a16="http://schemas.microsoft.com/office/drawing/2014/main" id="{C7FCB0D6-5DA3-435B-B063-10A6B8EF9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5" y="4013315"/>
            <a:ext cx="1523990" cy="60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bootstrap">
            <a:extLst>
              <a:ext uri="{FF2B5EF4-FFF2-40B4-BE49-F238E27FC236}">
                <a16:creationId xmlns:a16="http://schemas.microsoft.com/office/drawing/2014/main" id="{D199FD21-351F-44E3-9E87-8418CA9D2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64" y="4630105"/>
            <a:ext cx="1269585" cy="63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58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190397F-2BE0-6B4F-948A-E1B66C5B99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504" y="3758817"/>
            <a:ext cx="1767892" cy="92519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56CF794-BC0D-C94C-8E30-5751EEC659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334" y="2265708"/>
            <a:ext cx="844847" cy="35955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E7B86B-5A3B-A74B-8A29-027250073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553" y="6215481"/>
            <a:ext cx="736408" cy="38587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B66B990-13BE-AE46-ADC6-533F116A3EB9}"/>
              </a:ext>
            </a:extLst>
          </p:cNvPr>
          <p:cNvSpPr/>
          <p:nvPr/>
        </p:nvSpPr>
        <p:spPr>
          <a:xfrm>
            <a:off x="3698544" y="6113563"/>
            <a:ext cx="4248426" cy="589714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5B54F29-FADC-EC4C-B8C7-D8E7D3DCFD4C}"/>
              </a:ext>
            </a:extLst>
          </p:cNvPr>
          <p:cNvSpPr/>
          <p:nvPr/>
        </p:nvSpPr>
        <p:spPr>
          <a:xfrm>
            <a:off x="2065145" y="3389760"/>
            <a:ext cx="7515225" cy="1663313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138BFEC-9062-8E47-8419-230ACCCA414B}"/>
              </a:ext>
            </a:extLst>
          </p:cNvPr>
          <p:cNvSpPr/>
          <p:nvPr/>
        </p:nvSpPr>
        <p:spPr>
          <a:xfrm>
            <a:off x="3698544" y="2112638"/>
            <a:ext cx="4248426" cy="619381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21045C9-717D-6F44-A639-E33A4DD98854}"/>
              </a:ext>
            </a:extLst>
          </p:cNvPr>
          <p:cNvCxnSpPr>
            <a:cxnSpLocks/>
          </p:cNvCxnSpPr>
          <p:nvPr/>
        </p:nvCxnSpPr>
        <p:spPr>
          <a:xfrm>
            <a:off x="5822757" y="5436796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A08059B-D211-9041-88B2-360FBECCA70D}"/>
              </a:ext>
            </a:extLst>
          </p:cNvPr>
          <p:cNvCxnSpPr>
            <a:cxnSpLocks/>
          </p:cNvCxnSpPr>
          <p:nvPr/>
        </p:nvCxnSpPr>
        <p:spPr>
          <a:xfrm>
            <a:off x="5822757" y="2786668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>
            <a:extLst>
              <a:ext uri="{FF2B5EF4-FFF2-40B4-BE49-F238E27FC236}">
                <a16:creationId xmlns:a16="http://schemas.microsoft.com/office/drawing/2014/main" id="{16BBAA93-3C59-FC44-A9B2-1DB4DC4823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3724" y="578597"/>
            <a:ext cx="1258066" cy="69051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AC0065-2749-B647-8FC3-D442C83FBC08}"/>
              </a:ext>
            </a:extLst>
          </p:cNvPr>
          <p:cNvCxnSpPr>
            <a:cxnSpLocks/>
          </p:cNvCxnSpPr>
          <p:nvPr/>
        </p:nvCxnSpPr>
        <p:spPr>
          <a:xfrm>
            <a:off x="5822757" y="1486696"/>
            <a:ext cx="0" cy="50117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7333E1FF-615A-4314-8C14-222A5F1343BB}"/>
              </a:ext>
            </a:extLst>
          </p:cNvPr>
          <p:cNvSpPr/>
          <p:nvPr/>
        </p:nvSpPr>
        <p:spPr>
          <a:xfrm>
            <a:off x="4756064" y="3589890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Endpunkte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9F3548D-BE6B-4E23-8389-791223606E0E}"/>
              </a:ext>
            </a:extLst>
          </p:cNvPr>
          <p:cNvSpPr/>
          <p:nvPr/>
        </p:nvSpPr>
        <p:spPr>
          <a:xfrm>
            <a:off x="4756065" y="4060196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Services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EAA65CC-FF2A-448F-B02D-60439B772476}"/>
              </a:ext>
            </a:extLst>
          </p:cNvPr>
          <p:cNvSpPr/>
          <p:nvPr/>
        </p:nvSpPr>
        <p:spPr>
          <a:xfrm>
            <a:off x="4756064" y="4530502"/>
            <a:ext cx="2278800" cy="3378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Repository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CEB782DD-3350-4164-B9C1-42F0F1C5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BCE</a:t>
            </a:r>
          </a:p>
        </p:txBody>
      </p:sp>
      <p:sp>
        <p:nvSpPr>
          <p:cNvPr id="2" name="Pfeil: nach links gekrümmt 1">
            <a:extLst>
              <a:ext uri="{FF2B5EF4-FFF2-40B4-BE49-F238E27FC236}">
                <a16:creationId xmlns:a16="http://schemas.microsoft.com/office/drawing/2014/main" id="{EAA6E90C-53BD-4645-A9CC-D9832499CFA8}"/>
              </a:ext>
            </a:extLst>
          </p:cNvPr>
          <p:cNvSpPr/>
          <p:nvPr/>
        </p:nvSpPr>
        <p:spPr>
          <a:xfrm>
            <a:off x="7104176" y="3758817"/>
            <a:ext cx="281354" cy="422414"/>
          </a:xfrm>
          <a:prstGeom prst="curvedLeftArrow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Pfeil: nach links gekrümmt 40">
            <a:extLst>
              <a:ext uri="{FF2B5EF4-FFF2-40B4-BE49-F238E27FC236}">
                <a16:creationId xmlns:a16="http://schemas.microsoft.com/office/drawing/2014/main" id="{CD35D33B-C7B1-4D77-95B7-B480622AD98D}"/>
              </a:ext>
            </a:extLst>
          </p:cNvPr>
          <p:cNvSpPr/>
          <p:nvPr/>
        </p:nvSpPr>
        <p:spPr>
          <a:xfrm>
            <a:off x="7104176" y="4310607"/>
            <a:ext cx="281354" cy="422414"/>
          </a:xfrm>
          <a:prstGeom prst="curvedLeftArrow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5899B-058E-574C-8D54-28C1B370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FUNKTIONSUMFANG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6E4188-0093-3F42-B0AA-D2AA3AFDA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636" y="1690688"/>
            <a:ext cx="398844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Benutzerverwaltung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Spielerverwaltung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Turnierverwaltung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Turnierdurchführung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Automatische Teamermittlung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Spielerniveauermittlung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Ranglistendarstellung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ADA8F2C-B33B-E546-B96A-39549B8463E1}"/>
              </a:ext>
            </a:extLst>
          </p:cNvPr>
          <p:cNvSpPr txBox="1">
            <a:spLocks/>
          </p:cNvSpPr>
          <p:nvPr/>
        </p:nvSpPr>
        <p:spPr>
          <a:xfrm>
            <a:off x="6662436" y="1690688"/>
            <a:ext cx="39884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Designkonfigurator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Social Media Integrationen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Feedbackoption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Statistiken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Basic Authentication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Continous Integration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2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6E07242-E6EF-C94D-B73D-5EE592A08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08" y="949325"/>
            <a:ext cx="9939984" cy="49593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3C0751-F542-F241-9230-533EAF7CC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716" y="1300954"/>
            <a:ext cx="9749482" cy="5378547"/>
          </a:xfrm>
          <a:prstGeom prst="rect">
            <a:avLst/>
          </a:prstGeom>
          <a:ln>
            <a:noFill/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33C54E6-03E3-BE44-8746-5911DE7FA269}"/>
              </a:ext>
            </a:extLst>
          </p:cNvPr>
          <p:cNvSpPr txBox="1"/>
          <p:nvPr/>
        </p:nvSpPr>
        <p:spPr>
          <a:xfrm>
            <a:off x="5808192" y="1094684"/>
            <a:ext cx="642730" cy="1003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sz="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AD78C38-A51F-7F44-99F0-6B1FEAFC1E53}"/>
              </a:ext>
            </a:extLst>
          </p:cNvPr>
          <p:cNvSpPr txBox="1"/>
          <p:nvPr/>
        </p:nvSpPr>
        <p:spPr>
          <a:xfrm>
            <a:off x="5607017" y="1044829"/>
            <a:ext cx="9048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kickercup.com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2526F2-7726-A34C-9F6F-873188B85E1E}"/>
              </a:ext>
            </a:extLst>
          </p:cNvPr>
          <p:cNvSpPr txBox="1"/>
          <p:nvPr/>
        </p:nvSpPr>
        <p:spPr>
          <a:xfrm>
            <a:off x="3542855" y="6366239"/>
            <a:ext cx="517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https://kickercup0frontend.z6.web.core.windows.net</a:t>
            </a:r>
            <a:endParaRPr lang="de-DE" dirty="0"/>
          </a:p>
        </p:txBody>
      </p:sp>
      <p:pic>
        <p:nvPicPr>
          <p:cNvPr id="7" name="Grafik 6" descr="Ein Bild, das Text, Karte, Zeichnung enthält.&#10;&#10;Automatisch generierte Beschreibung">
            <a:extLst>
              <a:ext uri="{FF2B5EF4-FFF2-40B4-BE49-F238E27FC236}">
                <a16:creationId xmlns:a16="http://schemas.microsoft.com/office/drawing/2014/main" id="{2C37891B-DD10-4ADD-B0CF-F9F317B6B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3" y="131995"/>
            <a:ext cx="4162767" cy="310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79FD0-B1C3-8D46-8725-016B2BAA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EINBLICKE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DF970BD0-F916-904B-88B0-C5F815B99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430665"/>
              </p:ext>
            </p:extLst>
          </p:nvPr>
        </p:nvGraphicFramePr>
        <p:xfrm>
          <a:off x="2647473" y="1774508"/>
          <a:ext cx="607742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427">
                  <a:extLst>
                    <a:ext uri="{9D8B030D-6E8A-4147-A177-3AD203B41FA5}">
                      <a16:colId xmlns:a16="http://schemas.microsoft.com/office/drawing/2014/main" val="251038546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Konfigurator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86524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Statistik &amp; Spielernievau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451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Turnierteilnehmer UI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7888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Programmfeedback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15889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Turnierergebnis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1649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Spielmodi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39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 / CD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81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9268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AC811CEBA06504DA5806D1BFB04CF70" ma:contentTypeVersion="4" ma:contentTypeDescription="Ein neues Dokument erstellen." ma:contentTypeScope="" ma:versionID="0e629aedf41db91b16cd5e2590b408e5">
  <xsd:schema xmlns:xsd="http://www.w3.org/2001/XMLSchema" xmlns:xs="http://www.w3.org/2001/XMLSchema" xmlns:p="http://schemas.microsoft.com/office/2006/metadata/properties" xmlns:ns2="65e1aaa7-76f7-49f0-8027-f01c2ead12e7" targetNamespace="http://schemas.microsoft.com/office/2006/metadata/properties" ma:root="true" ma:fieldsID="a6d5b7fac31444ef40f60f24e947ee17" ns2:_="">
    <xsd:import namespace="65e1aaa7-76f7-49f0-8027-f01c2ead12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e1aaa7-76f7-49f0-8027-f01c2ead12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B6076E-3E79-4A9D-B01D-60CE56022A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e1aaa7-76f7-49f0-8027-f01c2ead12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FA311B-17E2-49B3-B9AF-2A45689624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B6F757E-0BB8-4538-8ADF-2565C71D0D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1484</Words>
  <Application>Microsoft Office PowerPoint</Application>
  <PresentationFormat>Breitbild</PresentationFormat>
  <Paragraphs>289</Paragraphs>
  <Slides>47</Slides>
  <Notes>21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Office</vt:lpstr>
      <vt:lpstr>Ein Tag ohne Fußball ist ein verlorener Tag</vt:lpstr>
      <vt:lpstr>KICKERCUP</vt:lpstr>
      <vt:lpstr>TEAM ORGANISATION</vt:lpstr>
      <vt:lpstr>PowerPoint-Präsentation</vt:lpstr>
      <vt:lpstr>PowerPoint-Präsentation</vt:lpstr>
      <vt:lpstr>BCE</vt:lpstr>
      <vt:lpstr>FUNKTIONSUMFANG</vt:lpstr>
      <vt:lpstr>PowerPoint-Präsentation</vt:lpstr>
      <vt:lpstr>CODE EINBLICKE</vt:lpstr>
      <vt:lpstr>DESIGN KONFIGURATOR</vt:lpstr>
      <vt:lpstr>Design Konfigurator</vt:lpstr>
      <vt:lpstr>Design Konfigurator</vt:lpstr>
      <vt:lpstr>Design Konfigurator – Code (1/2)</vt:lpstr>
      <vt:lpstr>Design Konfigurator – Code (2/2)</vt:lpstr>
      <vt:lpstr>STATISTIK &amp; SPIELERNIVEAU</vt:lpstr>
      <vt:lpstr>Statistik &amp; Spielerniveau</vt:lpstr>
      <vt:lpstr>Statistik &amp; Spielerniveau – Code (1/3)</vt:lpstr>
      <vt:lpstr>Statistik &amp; Spielerniveau – Code (2/3)</vt:lpstr>
      <vt:lpstr>Statistik &amp; Spielerniveau – Code (3/3)</vt:lpstr>
      <vt:lpstr>TURNIERTEILNEHMER</vt:lpstr>
      <vt:lpstr>Turnier erstellen </vt:lpstr>
      <vt:lpstr>Turnier erstellen Code Beispiel </vt:lpstr>
      <vt:lpstr>Turnierteilnehmer</vt:lpstr>
      <vt:lpstr>Turnierteilnehmer Code Beispiel </vt:lpstr>
      <vt:lpstr>PROGRAMM FEEDBACK</vt:lpstr>
      <vt:lpstr>PowerPoint-Präsentation</vt:lpstr>
      <vt:lpstr>PowerPoint-Präsentation</vt:lpstr>
      <vt:lpstr>TURNIERERGEBNIS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SPIELMODI</vt:lpstr>
      <vt:lpstr>PowerPoint-Präsentation</vt:lpstr>
      <vt:lpstr>Spielergebnisse (1/3)</vt:lpstr>
      <vt:lpstr>Spielergebnisse (1/3)</vt:lpstr>
      <vt:lpstr>Spielergebnisse (2/3)</vt:lpstr>
      <vt:lpstr>Spielergebnisse (3/3)</vt:lpstr>
      <vt:lpstr>Spielergebnisse (3/3)</vt:lpstr>
      <vt:lpstr>CI / CD</vt:lpstr>
      <vt:lpstr>PowerPoint-Präsentation</vt:lpstr>
      <vt:lpstr>CD ZIEL INFRASTRUKTUR AUF AZURE</vt:lpstr>
      <vt:lpstr>LESSONS LEARNED</vt:lpstr>
      <vt:lpstr>Find us 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Laura Griemsmann</dc:creator>
  <cp:lastModifiedBy>Christopher Heid</cp:lastModifiedBy>
  <cp:revision>235</cp:revision>
  <dcterms:created xsi:type="dcterms:W3CDTF">2020-01-12T11:45:51Z</dcterms:created>
  <dcterms:modified xsi:type="dcterms:W3CDTF">2020-01-23T10:36:44Z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0x010100DAC811CEBA06504DA5806D1BFB04CF70</vt:lpwstr>
  </property>
</Properties>
</file>